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handoutMasterIdLst>
    <p:handoutMasterId r:id="rId20"/>
  </p:handoutMasterIdLst>
  <p:sldIdLst>
    <p:sldId id="359" r:id="rId4"/>
    <p:sldId id="527" r:id="rId6"/>
    <p:sldId id="322" r:id="rId7"/>
    <p:sldId id="541" r:id="rId8"/>
    <p:sldId id="506" r:id="rId9"/>
    <p:sldId id="530" r:id="rId10"/>
    <p:sldId id="531" r:id="rId11"/>
    <p:sldId id="532" r:id="rId12"/>
    <p:sldId id="555" r:id="rId13"/>
    <p:sldId id="556" r:id="rId14"/>
    <p:sldId id="549" r:id="rId15"/>
    <p:sldId id="550" r:id="rId16"/>
    <p:sldId id="537" r:id="rId17"/>
    <p:sldId id="553" r:id="rId18"/>
    <p:sldId id="318" r:id="rId19"/>
  </p:sldIdLst>
  <p:sldSz cx="9144000" cy="5143500" type="screen16x9"/>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942" userDrawn="1">
          <p15:clr>
            <a:srgbClr val="A4A3A4"/>
          </p15:clr>
        </p15:guide>
        <p15:guide id="3" orient="horz" pos="165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36" initials="8"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761"/>
    <a:srgbClr val="D38666"/>
    <a:srgbClr val="1A4B96"/>
    <a:srgbClr val="9A1103"/>
    <a:srgbClr val="DCE0B8"/>
    <a:srgbClr val="EC8C8D"/>
    <a:srgbClr val="787912"/>
    <a:srgbClr val="F2C091"/>
    <a:srgbClr val="9F624F"/>
    <a:srgbClr val="E6C1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autoAdjust="0"/>
  </p:normalViewPr>
  <p:slideViewPr>
    <p:cSldViewPr showGuides="1">
      <p:cViewPr varScale="1">
        <p:scale>
          <a:sx n="114" d="100"/>
          <a:sy n="114" d="100"/>
        </p:scale>
        <p:origin x="590" y="82"/>
      </p:cViewPr>
      <p:guideLst>
        <p:guide pos="2942"/>
        <p:guide orient="horz" pos="16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950"/>
        <p:guide pos="220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gs" Target="tags/tag3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latin typeface="inpin heiti" charset="-122"/>
              <a:ea typeface="inpin heiti"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latin typeface="inpin heiti" charset="-122"/>
                <a:ea typeface="inpin heiti" charset="-122"/>
              </a:rPr>
            </a:fld>
            <a:endParaRPr lang="zh-CN" altLang="en-US" dirty="0">
              <a:latin typeface="inpin heiti" charset="-122"/>
              <a:ea typeface="inpin heiti"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latin typeface="inpin heiti" charset="-122"/>
              <a:ea typeface="inpin heiti"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latin typeface="inpin heiti" charset="-122"/>
                <a:ea typeface="inpin heiti" charset="-122"/>
              </a:rPr>
            </a:fld>
            <a:endParaRPr lang="zh-CN" altLang="en-US" dirty="0">
              <a:latin typeface="inpin heiti" charset="-122"/>
              <a:ea typeface="inpin heiti"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inpin heiti" charset="-122"/>
                <a:ea typeface="inpin heiti"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inpin heiti" charset="-122"/>
                <a:ea typeface="inpin heiti" charset="-122"/>
              </a:defRPr>
            </a:lvl1pPr>
          </a:lstStyle>
          <a:p>
            <a:fld id="{6A2B73EA-EE91-4E33-A9C1-8BF5DD7139A2}"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inpin heiti" charset="-122"/>
                <a:ea typeface="inpin heiti"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inpin heiti" charset="-122"/>
                <a:ea typeface="inpin heiti" charset="-122"/>
              </a:defRPr>
            </a:lvl1pPr>
          </a:lstStyle>
          <a:p>
            <a:fld id="{7392B679-AE23-4750-8FB0-6513430B895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pin heiti" charset="-122"/>
        <a:ea typeface="inpin heiti" charset="-122"/>
        <a:cs typeface="+mn-cs"/>
      </a:defRPr>
    </a:lvl1pPr>
    <a:lvl2pPr marL="457200" algn="l" defTabSz="914400" rtl="0" eaLnBrk="1" latinLnBrk="0" hangingPunct="1">
      <a:defRPr sz="1200" b="0" i="0" kern="1200">
        <a:solidFill>
          <a:schemeClr val="tx1"/>
        </a:solidFill>
        <a:latin typeface="inpin heiti" charset="-122"/>
        <a:ea typeface="inpin heiti" charset="-122"/>
        <a:cs typeface="+mn-cs"/>
      </a:defRPr>
    </a:lvl2pPr>
    <a:lvl3pPr marL="914400" algn="l" defTabSz="914400" rtl="0" eaLnBrk="1" latinLnBrk="0" hangingPunct="1">
      <a:defRPr sz="1200" b="0" i="0" kern="1200">
        <a:solidFill>
          <a:schemeClr val="tx1"/>
        </a:solidFill>
        <a:latin typeface="inpin heiti" charset="-122"/>
        <a:ea typeface="inpin heiti" charset="-122"/>
        <a:cs typeface="+mn-cs"/>
      </a:defRPr>
    </a:lvl3pPr>
    <a:lvl4pPr marL="1371600" algn="l" defTabSz="914400" rtl="0" eaLnBrk="1" latinLnBrk="0" hangingPunct="1">
      <a:defRPr sz="1200" b="0" i="0" kern="1200">
        <a:solidFill>
          <a:schemeClr val="tx1"/>
        </a:solidFill>
        <a:latin typeface="inpin heiti" charset="-122"/>
        <a:ea typeface="inpin heiti" charset="-122"/>
        <a:cs typeface="+mn-cs"/>
      </a:defRPr>
    </a:lvl4pPr>
    <a:lvl5pPr marL="1828800" algn="l" defTabSz="914400" rtl="0" eaLnBrk="1" latinLnBrk="0" hangingPunct="1">
      <a:defRPr sz="1200" b="0" i="0" kern="1200">
        <a:solidFill>
          <a:schemeClr val="tx1"/>
        </a:solidFill>
        <a:latin typeface="inpin heiti" charset="-122"/>
        <a:ea typeface="inpin heiti"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7" name="TextBox 6"/>
          <p:cNvSpPr txBox="1"/>
          <p:nvPr userDrawn="1"/>
        </p:nvSpPr>
        <p:spPr>
          <a:xfrm>
            <a:off x="86570" y="50250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jpeg"/><Relationship Id="rId10"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ea typeface="inpin heiti" charset="-122"/>
              </a:defRPr>
            </a:lvl1pPr>
          </a:lstStyle>
          <a:p>
            <a:fld id="{530820CF-B880-4189-942D-D702A7CBA730}" type="datetimeFigureOut">
              <a:rPr lang="zh-CN" altLang="en-US" smtClean="0"/>
            </a:fld>
            <a:endParaRPr lang="zh-CN" altLang="en-US" dirty="0"/>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ea typeface="inpin heiti" charset="-122"/>
              </a:defRPr>
            </a:lvl1pPr>
          </a:lstStyle>
          <a:p>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ea typeface="inpin heiti" charset="-122"/>
              </a:defRPr>
            </a:lvl1pPr>
          </a:lstStyle>
          <a:p>
            <a:fld id="{0C913308-F349-4B6D-A68A-DD1791B4A57B}" type="slidenum">
              <a:rPr lang="zh-CN" altLang="en-US" smtClean="0"/>
            </a:fld>
            <a:endParaRPr lang="zh-CN" altLang="en-US" dirty="0"/>
          </a:p>
        </p:txBody>
      </p:sp>
      <p:pic>
        <p:nvPicPr>
          <p:cNvPr id="11" name="图片 1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spcBef>
          <a:spcPct val="0"/>
        </a:spcBef>
        <a:buNone/>
        <a:defRPr sz="4400" b="0" i="0" kern="1200">
          <a:solidFill>
            <a:schemeClr val="tx1"/>
          </a:solidFill>
          <a:latin typeface="inpin heiti" charset="-122"/>
          <a:ea typeface="inpin heiti"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b="0" i="0" kern="1200">
          <a:solidFill>
            <a:schemeClr val="tx1"/>
          </a:solidFill>
          <a:latin typeface="inpin heiti" charset="-122"/>
          <a:ea typeface="inpin heiti" charset="-122"/>
          <a:cs typeface="+mn-cs"/>
        </a:defRPr>
      </a:lvl1pPr>
      <a:lvl2pPr marL="7429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inpin heiti" charset="-122"/>
          <a:ea typeface="inpin heiti" charset="-122"/>
          <a:cs typeface="+mn-cs"/>
        </a:defRPr>
      </a:lvl2pPr>
      <a:lvl3pPr marL="1143000" indent="-228600" algn="l" defTabSz="914400" rtl="0" eaLnBrk="1" latinLnBrk="0" hangingPunct="1">
        <a:spcBef>
          <a:spcPct val="20000"/>
        </a:spcBef>
        <a:buFont typeface="Arial" panose="020B0604020202020204" pitchFamily="34" charset="0"/>
        <a:buChar char="•"/>
        <a:defRPr sz="2400" b="0" i="0" kern="1200">
          <a:solidFill>
            <a:schemeClr val="tx1"/>
          </a:solidFill>
          <a:latin typeface="inpin heiti" charset="-122"/>
          <a:ea typeface="inpin heiti" charset="-122"/>
          <a:cs typeface="+mn-cs"/>
        </a:defRPr>
      </a:lvl3pPr>
      <a:lvl4pPr marL="16002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inpin heiti" charset="-122"/>
          <a:ea typeface="inpin heiti" charset="-122"/>
          <a:cs typeface="+mn-cs"/>
        </a:defRPr>
      </a:lvl4pPr>
      <a:lvl5pPr marL="2057400" indent="-228600" algn="l" defTabSz="914400" rtl="0" eaLnBrk="1" latinLnBrk="0" hangingPunct="1">
        <a:spcBef>
          <a:spcPct val="20000"/>
        </a:spcBef>
        <a:buFont typeface="Arial" panose="020B0604020202020204" pitchFamily="34" charset="0"/>
        <a:buChar char="»"/>
        <a:defRPr sz="2000" b="0" i="0" kern="1200">
          <a:solidFill>
            <a:schemeClr val="tx1"/>
          </a:solidFill>
          <a:latin typeface="inpin heiti" charset="-122"/>
          <a:ea typeface="inpin heiti"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hemeOverride" Target="../theme/themeOverride2.xml"/><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9" Type="http://schemas.microsoft.com/office/2007/relationships/media" Target="../media/media1.mp4"/><Relationship Id="rId8" Type="http://schemas.openxmlformats.org/officeDocument/2006/relationships/video" Target="../media/media1.mp4"/><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1.xml"/><Relationship Id="rId10" Type="http://schemas.openxmlformats.org/officeDocument/2006/relationships/image" Target="../media/image5.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png"/><Relationship Id="rId7" Type="http://schemas.openxmlformats.org/officeDocument/2006/relationships/tags" Target="../tags/tag10.xml"/><Relationship Id="rId6" Type="http://schemas.microsoft.com/office/2007/relationships/media" Target="../media/media3.mp4"/><Relationship Id="rId5" Type="http://schemas.openxmlformats.org/officeDocument/2006/relationships/video" Target="../media/media3.mp4"/><Relationship Id="rId4" Type="http://schemas.openxmlformats.org/officeDocument/2006/relationships/image" Target="../media/image7.png"/><Relationship Id="rId3" Type="http://schemas.openxmlformats.org/officeDocument/2006/relationships/tags" Target="../tags/tag9.xml"/><Relationship Id="rId2" Type="http://schemas.microsoft.com/office/2007/relationships/media" Target="../media/media2.mp4"/><Relationship Id="rId1" Type="http://schemas.openxmlformats.org/officeDocument/2006/relationships/video" Target="../media/media2.mp4"/></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tags" Target="../tags/tag12.xml"/><Relationship Id="rId6" Type="http://schemas.microsoft.com/office/2007/relationships/media" Target="../media/media5.mp4"/><Relationship Id="rId5" Type="http://schemas.openxmlformats.org/officeDocument/2006/relationships/video" Target="../media/media5.mp4"/><Relationship Id="rId4" Type="http://schemas.openxmlformats.org/officeDocument/2006/relationships/image" Target="../media/image9.png"/><Relationship Id="rId3" Type="http://schemas.openxmlformats.org/officeDocument/2006/relationships/tags" Target="../tags/tag11.xml"/><Relationship Id="rId2" Type="http://schemas.microsoft.com/office/2007/relationships/media" Target="../media/media4.mp4"/><Relationship Id="rId1" Type="http://schemas.openxmlformats.org/officeDocument/2006/relationships/video" Target="../media/media4.mp4"/></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000" b="-3000"/>
          </a:stretch>
        </a:blipFill>
        <a:effectLst/>
      </p:bgPr>
    </p:bg>
    <p:spTree>
      <p:nvGrpSpPr>
        <p:cNvPr id="1" name=""/>
        <p:cNvGrpSpPr/>
        <p:nvPr/>
      </p:nvGrpSpPr>
      <p:grpSpPr>
        <a:xfrm>
          <a:off x="0" y="0"/>
          <a:ext cx="0" cy="0"/>
          <a:chOff x="0" y="0"/>
          <a:chExt cx="0" cy="0"/>
        </a:xfrm>
      </p:grpSpPr>
      <p:sp>
        <p:nvSpPr>
          <p:cNvPr id="58" name="Oval 3"/>
          <p:cNvSpPr/>
          <p:nvPr/>
        </p:nvSpPr>
        <p:spPr bwMode="auto">
          <a:xfrm>
            <a:off x="3487550" y="1800991"/>
            <a:ext cx="730372" cy="730372"/>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59" name="Oval 2"/>
          <p:cNvSpPr/>
          <p:nvPr/>
        </p:nvSpPr>
        <p:spPr bwMode="auto">
          <a:xfrm>
            <a:off x="4249202" y="1493764"/>
            <a:ext cx="626440" cy="626440"/>
          </a:xfrm>
          <a:prstGeom prst="ellipse">
            <a:avLst/>
          </a:prstGeom>
          <a:solidFill>
            <a:srgbClr val="3B4761">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3" name="Oval 3"/>
          <p:cNvSpPr/>
          <p:nvPr/>
        </p:nvSpPr>
        <p:spPr bwMode="auto">
          <a:xfrm>
            <a:off x="5172400" y="2192187"/>
            <a:ext cx="730372" cy="730372"/>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64" name="Oval 2"/>
          <p:cNvSpPr/>
          <p:nvPr/>
        </p:nvSpPr>
        <p:spPr bwMode="auto">
          <a:xfrm>
            <a:off x="6820029" y="1448339"/>
            <a:ext cx="485807" cy="485807"/>
          </a:xfrm>
          <a:prstGeom prst="ellipse">
            <a:avLst/>
          </a:prstGeom>
          <a:solidFill>
            <a:srgbClr val="3B4761">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5" name="Oval 4"/>
          <p:cNvSpPr/>
          <p:nvPr/>
        </p:nvSpPr>
        <p:spPr bwMode="auto">
          <a:xfrm>
            <a:off x="6289858" y="2531363"/>
            <a:ext cx="365186" cy="365186"/>
          </a:xfrm>
          <a:prstGeom prst="ellipse">
            <a:avLst/>
          </a:prstGeom>
          <a:solidFill>
            <a:srgbClr val="D38666">
              <a:alpha val="70000"/>
            </a:srgbClr>
          </a:solidFill>
          <a:ln w="19050">
            <a:noFill/>
            <a:round/>
          </a:ln>
        </p:spPr>
        <p:txBody>
          <a:bodyPr anchor="ctr"/>
          <a:lstStyle/>
          <a:p>
            <a:pPr algn="ctr"/>
            <a:endParaRPr dirty="0">
              <a:cs typeface="+mn-ea"/>
              <a:sym typeface="+mn-lt"/>
            </a:endParaRPr>
          </a:p>
        </p:txBody>
      </p:sp>
      <p:sp>
        <p:nvSpPr>
          <p:cNvPr id="66" name="Oval 5"/>
          <p:cNvSpPr/>
          <p:nvPr/>
        </p:nvSpPr>
        <p:spPr bwMode="auto">
          <a:xfrm>
            <a:off x="5172400" y="1671222"/>
            <a:ext cx="259537" cy="259537"/>
          </a:xfrm>
          <a:prstGeom prst="ellipse">
            <a:avLst/>
          </a:prstGeom>
          <a:solidFill>
            <a:schemeClr val="accent4">
              <a:lumMod val="60000"/>
              <a:lumOff val="40000"/>
              <a:alpha val="70000"/>
            </a:scheme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7" name="Oval 6"/>
          <p:cNvSpPr/>
          <p:nvPr/>
        </p:nvSpPr>
        <p:spPr bwMode="auto">
          <a:xfrm>
            <a:off x="6820029" y="1078559"/>
            <a:ext cx="259537" cy="259537"/>
          </a:xfrm>
          <a:prstGeom prst="ellipse">
            <a:avLst/>
          </a:prstGeom>
          <a:solidFill>
            <a:srgbClr val="D38666">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32" name="Oval 3"/>
          <p:cNvSpPr/>
          <p:nvPr/>
        </p:nvSpPr>
        <p:spPr bwMode="auto">
          <a:xfrm>
            <a:off x="1718358" y="1800991"/>
            <a:ext cx="730372" cy="730372"/>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33" name="Oval 2"/>
          <p:cNvSpPr/>
          <p:nvPr/>
        </p:nvSpPr>
        <p:spPr bwMode="auto">
          <a:xfrm>
            <a:off x="1806164" y="1087180"/>
            <a:ext cx="885604" cy="885604"/>
          </a:xfrm>
          <a:prstGeom prst="ellipse">
            <a:avLst/>
          </a:prstGeom>
          <a:solidFill>
            <a:srgbClr val="3B4761">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34" name="Oval 1"/>
          <p:cNvSpPr/>
          <p:nvPr/>
        </p:nvSpPr>
        <p:spPr bwMode="auto">
          <a:xfrm>
            <a:off x="2147319" y="1350281"/>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6000" dirty="0">
                <a:solidFill>
                  <a:schemeClr val="tx1">
                    <a:lumMod val="65000"/>
                    <a:lumOff val="35000"/>
                  </a:schemeClr>
                </a:solidFill>
                <a:latin typeface="Agency FB" panose="020B0503020202020204" pitchFamily="34" charset="0"/>
                <a:cs typeface="+mn-ea"/>
                <a:sym typeface="+mn-lt"/>
              </a:rPr>
              <a:t>2</a:t>
            </a:r>
            <a:endParaRPr lang="en-US" altLang="zh-CN" sz="6000" dirty="0">
              <a:solidFill>
                <a:schemeClr val="tx1">
                  <a:lumMod val="65000"/>
                  <a:lumOff val="35000"/>
                </a:schemeClr>
              </a:solidFill>
              <a:latin typeface="Agency FB" panose="020B0503020202020204" pitchFamily="34" charset="0"/>
              <a:cs typeface="+mn-ea"/>
              <a:sym typeface="+mn-lt"/>
            </a:endParaRPr>
          </a:p>
        </p:txBody>
      </p:sp>
      <p:sp>
        <p:nvSpPr>
          <p:cNvPr id="35" name="Oval 4"/>
          <p:cNvSpPr/>
          <p:nvPr/>
        </p:nvSpPr>
        <p:spPr bwMode="auto">
          <a:xfrm>
            <a:off x="2266137" y="2611725"/>
            <a:ext cx="365186" cy="365186"/>
          </a:xfrm>
          <a:prstGeom prst="ellipse">
            <a:avLst/>
          </a:prstGeom>
          <a:solidFill>
            <a:srgbClr val="D38666"/>
          </a:solidFill>
          <a:ln w="19050">
            <a:noFill/>
            <a:round/>
          </a:ln>
        </p:spPr>
        <p:txBody>
          <a:bodyPr anchor="ctr"/>
          <a:lstStyle/>
          <a:p>
            <a:pPr algn="ctr"/>
            <a:endParaRPr dirty="0">
              <a:cs typeface="+mn-ea"/>
              <a:sym typeface="+mn-lt"/>
            </a:endParaRPr>
          </a:p>
        </p:txBody>
      </p:sp>
      <p:sp>
        <p:nvSpPr>
          <p:cNvPr id="39" name="Oval 6"/>
          <p:cNvSpPr/>
          <p:nvPr/>
        </p:nvSpPr>
        <p:spPr bwMode="auto">
          <a:xfrm>
            <a:off x="3106450" y="1078559"/>
            <a:ext cx="259537" cy="259537"/>
          </a:xfrm>
          <a:prstGeom prst="ellipse">
            <a:avLst/>
          </a:prstGeom>
          <a:solidFill>
            <a:srgbClr val="D38666">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55" name="Oval 1"/>
          <p:cNvSpPr/>
          <p:nvPr/>
        </p:nvSpPr>
        <p:spPr bwMode="auto">
          <a:xfrm>
            <a:off x="3403023" y="1350281"/>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6000" dirty="0">
                <a:solidFill>
                  <a:schemeClr val="tx1">
                    <a:lumMod val="65000"/>
                    <a:lumOff val="35000"/>
                  </a:schemeClr>
                </a:solidFill>
                <a:latin typeface="Agency FB" panose="020B0503020202020204" pitchFamily="34" charset="0"/>
                <a:cs typeface="+mn-ea"/>
                <a:sym typeface="+mn-lt"/>
              </a:rPr>
              <a:t>0</a:t>
            </a:r>
            <a:endParaRPr lang="en-US" altLang="zh-CN" sz="6000" dirty="0">
              <a:solidFill>
                <a:schemeClr val="tx1">
                  <a:lumMod val="65000"/>
                  <a:lumOff val="35000"/>
                </a:schemeClr>
              </a:solidFill>
              <a:latin typeface="Agency FB" panose="020B0503020202020204" pitchFamily="34" charset="0"/>
              <a:cs typeface="+mn-ea"/>
              <a:sym typeface="+mn-lt"/>
            </a:endParaRPr>
          </a:p>
        </p:txBody>
      </p:sp>
      <p:sp>
        <p:nvSpPr>
          <p:cNvPr id="56" name="Oval 1"/>
          <p:cNvSpPr/>
          <p:nvPr/>
        </p:nvSpPr>
        <p:spPr bwMode="auto">
          <a:xfrm>
            <a:off x="4658727" y="1350281"/>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6000" dirty="0">
                <a:solidFill>
                  <a:schemeClr val="tx1">
                    <a:lumMod val="65000"/>
                    <a:lumOff val="35000"/>
                  </a:schemeClr>
                </a:solidFill>
                <a:latin typeface="Agency FB" panose="020B0503020202020204" pitchFamily="34" charset="0"/>
                <a:cs typeface="+mn-ea"/>
                <a:sym typeface="+mn-lt"/>
              </a:rPr>
              <a:t>2</a:t>
            </a:r>
            <a:endParaRPr lang="en-US" altLang="zh-CN" sz="6000" dirty="0">
              <a:solidFill>
                <a:schemeClr val="tx1">
                  <a:lumMod val="65000"/>
                  <a:lumOff val="35000"/>
                </a:schemeClr>
              </a:solidFill>
              <a:latin typeface="Agency FB" panose="020B0503020202020204" pitchFamily="34" charset="0"/>
              <a:cs typeface="+mn-ea"/>
              <a:sym typeface="+mn-lt"/>
            </a:endParaRPr>
          </a:p>
        </p:txBody>
      </p:sp>
      <p:sp>
        <p:nvSpPr>
          <p:cNvPr id="57" name="Oval 1"/>
          <p:cNvSpPr/>
          <p:nvPr/>
        </p:nvSpPr>
        <p:spPr bwMode="auto">
          <a:xfrm>
            <a:off x="5914431" y="1350281"/>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6000" dirty="0">
                <a:solidFill>
                  <a:schemeClr val="tx1">
                    <a:lumMod val="65000"/>
                    <a:lumOff val="35000"/>
                  </a:schemeClr>
                </a:solidFill>
                <a:latin typeface="Agency FB" panose="020B0503020202020204" pitchFamily="34" charset="0"/>
                <a:cs typeface="+mn-ea"/>
                <a:sym typeface="+mn-lt"/>
              </a:rPr>
              <a:t>3</a:t>
            </a:r>
            <a:endParaRPr lang="en-US" altLang="zh-CN" sz="6000" dirty="0">
              <a:solidFill>
                <a:schemeClr val="tx1">
                  <a:lumMod val="65000"/>
                  <a:lumOff val="35000"/>
                </a:schemeClr>
              </a:solidFill>
              <a:latin typeface="Agency FB" panose="020B0503020202020204" pitchFamily="34" charset="0"/>
              <a:cs typeface="+mn-ea"/>
              <a:sym typeface="+mn-lt"/>
            </a:endParaRPr>
          </a:p>
        </p:txBody>
      </p:sp>
      <p:sp>
        <p:nvSpPr>
          <p:cNvPr id="60" name="Oval 4"/>
          <p:cNvSpPr/>
          <p:nvPr/>
        </p:nvSpPr>
        <p:spPr bwMode="auto">
          <a:xfrm>
            <a:off x="871780" y="1894731"/>
            <a:ext cx="365186" cy="365186"/>
          </a:xfrm>
          <a:prstGeom prst="ellipse">
            <a:avLst/>
          </a:prstGeom>
          <a:solidFill>
            <a:schemeClr val="accent3">
              <a:alpha val="70000"/>
            </a:scheme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2" name="Oval 6"/>
          <p:cNvSpPr/>
          <p:nvPr/>
        </p:nvSpPr>
        <p:spPr bwMode="auto">
          <a:xfrm>
            <a:off x="4875642" y="1078559"/>
            <a:ext cx="259537" cy="259537"/>
          </a:xfrm>
          <a:prstGeom prst="ellipse">
            <a:avLst/>
          </a:prstGeom>
          <a:solidFill>
            <a:srgbClr val="D38666">
              <a:alpha val="70000"/>
            </a:srgbClr>
          </a:solidFill>
          <a:ln w="19050">
            <a:noFill/>
            <a:round/>
          </a:ln>
        </p:spPr>
        <p:txBody>
          <a:bodyPr anchor="ctr"/>
          <a:lstStyle/>
          <a:p>
            <a:pPr algn="ctr"/>
            <a:endParaRPr dirty="0">
              <a:latin typeface="Agency FB" panose="020B0503020202020204" pitchFamily="34" charset="0"/>
              <a:cs typeface="+mn-ea"/>
              <a:sym typeface="+mn-lt"/>
            </a:endParaRPr>
          </a:p>
        </p:txBody>
      </p:sp>
      <p:sp>
        <p:nvSpPr>
          <p:cNvPr id="68" name="Oval 2"/>
          <p:cNvSpPr/>
          <p:nvPr/>
        </p:nvSpPr>
        <p:spPr bwMode="auto">
          <a:xfrm>
            <a:off x="7542577" y="2160189"/>
            <a:ext cx="387270" cy="387270"/>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7" name="TextBox 7"/>
          <p:cNvSpPr>
            <a:spLocks noChangeArrowheads="1"/>
          </p:cNvSpPr>
          <p:nvPr/>
        </p:nvSpPr>
        <p:spPr bwMode="auto">
          <a:xfrm>
            <a:off x="1806164" y="2859782"/>
            <a:ext cx="5622719" cy="1107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3600" b="1" spc="600" dirty="0">
                <a:solidFill>
                  <a:schemeClr val="tx1">
                    <a:lumMod val="65000"/>
                    <a:lumOff val="35000"/>
                  </a:schemeClr>
                </a:solidFill>
                <a:cs typeface="+mn-ea"/>
                <a:sym typeface="+mn-lt"/>
              </a:rPr>
              <a:t>计算机视觉第四次大作业补充汇报</a:t>
            </a:r>
            <a:r>
              <a:rPr lang="en-US" altLang="zh-CN" sz="3600" b="1" spc="600" dirty="0">
                <a:solidFill>
                  <a:schemeClr val="tx1">
                    <a:lumMod val="65000"/>
                    <a:lumOff val="35000"/>
                  </a:schemeClr>
                </a:solidFill>
                <a:cs typeface="+mn-ea"/>
                <a:sym typeface="+mn-lt"/>
              </a:rPr>
              <a:t>:6.15</a:t>
            </a:r>
            <a:endParaRPr lang="en-US" altLang="zh-CN" sz="3600" b="1" spc="600" dirty="0">
              <a:solidFill>
                <a:schemeClr val="tx1">
                  <a:lumMod val="65000"/>
                  <a:lumOff val="35000"/>
                </a:schemeClr>
              </a:solidFill>
              <a:cs typeface="+mn-ea"/>
              <a:sym typeface="+mn-lt"/>
            </a:endParaRPr>
          </a:p>
        </p:txBody>
      </p:sp>
      <p:sp>
        <p:nvSpPr>
          <p:cNvPr id="25" name="Rectangle 4"/>
          <p:cNvSpPr txBox="1">
            <a:spLocks noChangeArrowheads="1"/>
          </p:cNvSpPr>
          <p:nvPr/>
        </p:nvSpPr>
        <p:spPr bwMode="auto">
          <a:xfrm>
            <a:off x="3060065" y="4083685"/>
            <a:ext cx="6065520" cy="478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400" b="0" dirty="0">
                <a:solidFill>
                  <a:schemeClr val="tx1">
                    <a:lumMod val="50000"/>
                    <a:lumOff val="50000"/>
                  </a:schemeClr>
                </a:solidFill>
                <a:latin typeface="+mn-lt"/>
                <a:ea typeface="+mn-ea"/>
                <a:cs typeface="+mn-ea"/>
                <a:sym typeface="+mn-lt"/>
              </a:rPr>
              <a:t>组员：刘明骏</a:t>
            </a:r>
            <a:r>
              <a:rPr lang="en-US" altLang="zh-CN" sz="1400" b="0" dirty="0">
                <a:solidFill>
                  <a:schemeClr val="tx1">
                    <a:lumMod val="50000"/>
                    <a:lumOff val="50000"/>
                  </a:schemeClr>
                </a:solidFill>
                <a:latin typeface="+mn-lt"/>
                <a:ea typeface="+mn-ea"/>
                <a:cs typeface="+mn-ea"/>
                <a:sym typeface="+mn-lt"/>
              </a:rPr>
              <a:t> </a:t>
            </a:r>
            <a:r>
              <a:rPr lang="zh-CN" altLang="en-US" sz="1400" b="0" dirty="0">
                <a:solidFill>
                  <a:schemeClr val="tx1">
                    <a:lumMod val="50000"/>
                    <a:lumOff val="50000"/>
                  </a:schemeClr>
                </a:solidFill>
                <a:latin typeface="+mn-lt"/>
                <a:ea typeface="+mn-ea"/>
                <a:cs typeface="+mn-ea"/>
                <a:sym typeface="+mn-lt"/>
              </a:rPr>
              <a:t>钱维民</a:t>
            </a:r>
            <a:r>
              <a:rPr lang="en-US" altLang="zh-CN" sz="1400" b="0" dirty="0">
                <a:solidFill>
                  <a:schemeClr val="tx1">
                    <a:lumMod val="50000"/>
                    <a:lumOff val="50000"/>
                  </a:schemeClr>
                </a:solidFill>
                <a:latin typeface="+mn-lt"/>
                <a:ea typeface="+mn-ea"/>
                <a:cs typeface="+mn-ea"/>
                <a:sym typeface="+mn-lt"/>
              </a:rPr>
              <a:t> </a:t>
            </a:r>
            <a:r>
              <a:rPr lang="zh-CN" altLang="en-US" sz="1400" b="0" dirty="0">
                <a:solidFill>
                  <a:schemeClr val="tx1">
                    <a:lumMod val="50000"/>
                    <a:lumOff val="50000"/>
                  </a:schemeClr>
                </a:solidFill>
                <a:latin typeface="+mn-lt"/>
                <a:ea typeface="+mn-ea"/>
                <a:cs typeface="+mn-ea"/>
                <a:sym typeface="+mn-lt"/>
              </a:rPr>
              <a:t>曹宇恒</a:t>
            </a:r>
            <a:r>
              <a:rPr lang="en-US" altLang="zh-CN" sz="1400" b="0" dirty="0">
                <a:solidFill>
                  <a:schemeClr val="tx1">
                    <a:lumMod val="50000"/>
                    <a:lumOff val="50000"/>
                  </a:schemeClr>
                </a:solidFill>
                <a:latin typeface="+mn-lt"/>
                <a:ea typeface="+mn-ea"/>
                <a:cs typeface="+mn-ea"/>
                <a:sym typeface="+mn-lt"/>
              </a:rPr>
              <a:t> </a:t>
            </a:r>
            <a:r>
              <a:rPr lang="zh-CN" altLang="en-US" sz="1400" b="0" dirty="0">
                <a:solidFill>
                  <a:schemeClr val="tx1">
                    <a:lumMod val="50000"/>
                    <a:lumOff val="50000"/>
                  </a:schemeClr>
                </a:solidFill>
                <a:latin typeface="+mn-lt"/>
                <a:ea typeface="+mn-ea"/>
                <a:cs typeface="+mn-ea"/>
                <a:sym typeface="+mn-lt"/>
              </a:rPr>
              <a:t>王佳豪</a:t>
            </a:r>
            <a:r>
              <a:rPr lang="en-US" altLang="zh-CN" sz="1400" b="0" dirty="0">
                <a:solidFill>
                  <a:schemeClr val="tx1">
                    <a:lumMod val="50000"/>
                    <a:lumOff val="50000"/>
                  </a:schemeClr>
                </a:solidFill>
                <a:latin typeface="+mn-lt"/>
                <a:ea typeface="+mn-ea"/>
                <a:cs typeface="+mn-ea"/>
                <a:sym typeface="+mn-lt"/>
              </a:rPr>
              <a:t> </a:t>
            </a:r>
            <a:r>
              <a:rPr lang="zh-CN" altLang="en-US" sz="1400" b="0" dirty="0">
                <a:solidFill>
                  <a:schemeClr val="tx1">
                    <a:lumMod val="50000"/>
                    <a:lumOff val="50000"/>
                  </a:schemeClr>
                </a:solidFill>
                <a:latin typeface="+mn-lt"/>
                <a:ea typeface="+mn-ea"/>
                <a:cs typeface="+mn-ea"/>
                <a:sym typeface="+mn-lt"/>
              </a:rPr>
              <a:t>白宁</a:t>
            </a:r>
            <a:endParaRPr lang="zh-CN" altLang="en-US" sz="1400" b="0" dirty="0">
              <a:solidFill>
                <a:schemeClr val="tx1">
                  <a:lumMod val="50000"/>
                  <a:lumOff val="50000"/>
                </a:schemeClr>
              </a:solidFill>
              <a:latin typeface="+mn-lt"/>
              <a:ea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v2-ff46cd1067d97a86f5c2617e58c95442_b"/>
          <p:cNvPicPr>
            <a:picLocks noChangeAspect="1"/>
          </p:cNvPicPr>
          <p:nvPr/>
        </p:nvPicPr>
        <p:blipFill>
          <a:blip r:embed="rId1"/>
          <a:stretch>
            <a:fillRect/>
          </a:stretch>
        </p:blipFill>
        <p:spPr>
          <a:xfrm>
            <a:off x="323215" y="628015"/>
            <a:ext cx="5486400" cy="1272540"/>
          </a:xfrm>
          <a:prstGeom prst="rect">
            <a:avLst/>
          </a:prstGeom>
        </p:spPr>
      </p:pic>
      <p:sp>
        <p:nvSpPr>
          <p:cNvPr id="3" name="文本框 2"/>
          <p:cNvSpPr txBox="1"/>
          <p:nvPr/>
        </p:nvSpPr>
        <p:spPr>
          <a:xfrm>
            <a:off x="251460" y="2139950"/>
            <a:ext cx="5558790" cy="2062480"/>
          </a:xfrm>
          <a:prstGeom prst="rect">
            <a:avLst/>
          </a:prstGeom>
          <a:noFill/>
        </p:spPr>
        <p:txBody>
          <a:bodyPr wrap="square" rtlCol="0" anchor="t">
            <a:no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图1中左侧是一个3层的神经网络；右侧是一个卷积神经网络，将它的神经元在成3个维度（宽、高和深度）进行排列。卷积神经网络的每一层都将3D的输入数据变化为神经元3D的激活数据并输出。在图1的右侧，红色的输入层代表输入图像，所以它的宽度和高度就是图像的宽度和高度，它的深度是3（代表了红、绿、蓝3种颜色通道），与红色相邻的蓝色部分是经过卷积和池化之后的激活值（也可以看做是神经元） ，后面是接着的卷积池化层。</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3"/>
          <p:cNvSpPr/>
          <p:nvPr>
            <p:custDataLst>
              <p:tags r:id="rId1"/>
            </p:custDataLst>
          </p:nvPr>
        </p:nvSpPr>
        <p:spPr bwMode="auto">
          <a:xfrm>
            <a:off x="519684" y="886931"/>
            <a:ext cx="769420" cy="769421"/>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5" name="Oval 2"/>
          <p:cNvSpPr/>
          <p:nvPr>
            <p:custDataLst>
              <p:tags r:id="rId2"/>
            </p:custDataLst>
          </p:nvPr>
        </p:nvSpPr>
        <p:spPr bwMode="auto">
          <a:xfrm>
            <a:off x="612185" y="134956"/>
            <a:ext cx="932952" cy="932953"/>
          </a:xfrm>
          <a:prstGeom prst="ellipse">
            <a:avLst/>
          </a:prstGeom>
          <a:solidFill>
            <a:schemeClr val="accent2">
              <a:alpha val="70000"/>
            </a:schemeClr>
          </a:solidFill>
          <a:ln w="19050">
            <a:noFill/>
            <a:round/>
          </a:ln>
        </p:spPr>
        <p:txBody>
          <a:bodyPr anchor="ctr"/>
          <a:lstStyle/>
          <a:p>
            <a:pPr algn="ctr"/>
            <a:endParaRPr dirty="0">
              <a:cs typeface="+mn-ea"/>
              <a:sym typeface="+mn-lt"/>
            </a:endParaRPr>
          </a:p>
        </p:txBody>
      </p:sp>
      <p:sp>
        <p:nvSpPr>
          <p:cNvPr id="16" name="Oval 1"/>
          <p:cNvSpPr/>
          <p:nvPr>
            <p:custDataLst>
              <p:tags r:id="rId3"/>
            </p:custDataLst>
          </p:nvPr>
        </p:nvSpPr>
        <p:spPr bwMode="auto">
          <a:xfrm>
            <a:off x="971578" y="412123"/>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dirty="0">
                <a:solidFill>
                  <a:schemeClr val="tx1">
                    <a:lumMod val="75000"/>
                    <a:lumOff val="25000"/>
                  </a:schemeClr>
                </a:solidFill>
                <a:latin typeface="Agency FB" panose="020B0503020202020204" pitchFamily="34" charset="0"/>
                <a:cs typeface="+mn-ea"/>
                <a:sym typeface="+mn-lt"/>
              </a:rPr>
              <a:t>04</a:t>
            </a:r>
            <a:endParaRPr lang="en-US" altLang="zh-CN" sz="4400" dirty="0">
              <a:solidFill>
                <a:schemeClr val="tx1">
                  <a:lumMod val="75000"/>
                  <a:lumOff val="25000"/>
                </a:schemeClr>
              </a:solidFill>
              <a:latin typeface="Agency FB" panose="020B0503020202020204" pitchFamily="34" charset="0"/>
              <a:cs typeface="+mn-ea"/>
              <a:sym typeface="+mn-lt"/>
            </a:endParaRPr>
          </a:p>
        </p:txBody>
      </p:sp>
      <p:sp>
        <p:nvSpPr>
          <p:cNvPr id="17" name="Oval 4"/>
          <p:cNvSpPr/>
          <p:nvPr>
            <p:custDataLst>
              <p:tags r:id="rId4"/>
            </p:custDataLst>
          </p:nvPr>
        </p:nvSpPr>
        <p:spPr bwMode="auto">
          <a:xfrm>
            <a:off x="1423473" y="1656351"/>
            <a:ext cx="384711" cy="384711"/>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18" name="Oval 5"/>
          <p:cNvSpPr/>
          <p:nvPr>
            <p:custDataLst>
              <p:tags r:id="rId5"/>
            </p:custDataLst>
          </p:nvPr>
        </p:nvSpPr>
        <p:spPr bwMode="auto">
          <a:xfrm>
            <a:off x="246271" y="750224"/>
            <a:ext cx="273413" cy="273413"/>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9" name="Oval 6"/>
          <p:cNvSpPr/>
          <p:nvPr>
            <p:custDataLst>
              <p:tags r:id="rId6"/>
            </p:custDataLst>
          </p:nvPr>
        </p:nvSpPr>
        <p:spPr bwMode="auto">
          <a:xfrm>
            <a:off x="1981988" y="125874"/>
            <a:ext cx="273413" cy="273413"/>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sp>
        <p:nvSpPr>
          <p:cNvPr id="2" name="文本框 1"/>
          <p:cNvSpPr txBox="1"/>
          <p:nvPr/>
        </p:nvSpPr>
        <p:spPr>
          <a:xfrm>
            <a:off x="2483485" y="52070"/>
            <a:ext cx="2998470" cy="398780"/>
          </a:xfrm>
          <a:prstGeom prst="rect">
            <a:avLst/>
          </a:prstGeom>
          <a:noFill/>
        </p:spPr>
        <p:txBody>
          <a:bodyPr wrap="non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MediaPipe人体动作识别</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483485" y="555527"/>
            <a:ext cx="5237042" cy="4431983"/>
          </a:xfrm>
          <a:prstGeom prst="rect">
            <a:avLst/>
          </a:prstGeom>
          <a:noFill/>
        </p:spPr>
        <p:txBody>
          <a:bodyPr wrap="square" rtlCol="0">
            <a:spAutoFit/>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MediaPipe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的核心框架由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实现，并提供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Java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Objective C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等语言的支持。</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MediaPipe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的主要概念包括数据包（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Packet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Stream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）、计算单元（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Calculator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Graph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）以及子图（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Subgraph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）。数据包是最基础的数据单位，一个数据包代表了在某一特定时间节点的数据，例如一帧图像或一小段音频信号；数据流是由按时间顺序升序排列的多个数据包组成，一个数据流的某一特定时间戳（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Timestamp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）只允许至多一个数据包的存在；而数据流则是在多个计算单元构成的图中流动。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MediaPipe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的图是有向的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数据包从数据源（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Source Calculator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Graph Input Stream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）流入图直至在汇聚结点（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Sink Calculator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Graph Output Stream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离开。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3528" y="555526"/>
            <a:ext cx="6629975" cy="4298052"/>
          </a:xfrm>
          <a:prstGeom prst="rect">
            <a:avLst/>
          </a:prstGeom>
        </p:spPr>
      </p:pic>
      <p:sp>
        <p:nvSpPr>
          <p:cNvPr id="4" name="文本框 3"/>
          <p:cNvSpPr txBox="1"/>
          <p:nvPr/>
        </p:nvSpPr>
        <p:spPr>
          <a:xfrm>
            <a:off x="251520" y="123478"/>
            <a:ext cx="3240360" cy="276999"/>
          </a:xfrm>
          <a:prstGeom prst="rect">
            <a:avLst/>
          </a:prstGeom>
          <a:noFill/>
        </p:spPr>
        <p:txBody>
          <a:bodyPr wrap="square" rtlCol="0">
            <a:spAutoFit/>
          </a:bodyPr>
          <a:lstStyle/>
          <a:p>
            <a:r>
              <a:rPr lang="en-US" altLang="zh-CN" sz="1200" b="0" i="0" dirty="0" err="1">
                <a:solidFill>
                  <a:srgbClr val="121212"/>
                </a:solidFill>
                <a:effectLst/>
                <a:latin typeface="-apple-system"/>
              </a:rPr>
              <a:t>MediaPipe</a:t>
            </a:r>
            <a:r>
              <a:rPr lang="en-US" altLang="zh-CN" sz="1200" b="0" i="0" dirty="0">
                <a:solidFill>
                  <a:srgbClr val="121212"/>
                </a:solidFill>
                <a:effectLst/>
                <a:latin typeface="-apple-system"/>
              </a:rPr>
              <a:t> </a:t>
            </a:r>
            <a:r>
              <a:rPr lang="zh-CN" altLang="en-US" sz="1200" b="0" i="0" dirty="0">
                <a:solidFill>
                  <a:srgbClr val="121212"/>
                </a:solidFill>
                <a:effectLst/>
                <a:latin typeface="-apple-system"/>
              </a:rPr>
              <a:t>的核心框架</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3"/>
          <p:cNvSpPr/>
          <p:nvPr>
            <p:custDataLst>
              <p:tags r:id="rId1"/>
            </p:custDataLst>
          </p:nvPr>
        </p:nvSpPr>
        <p:spPr bwMode="auto">
          <a:xfrm>
            <a:off x="519684" y="886931"/>
            <a:ext cx="769420" cy="769421"/>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5" name="Oval 2"/>
          <p:cNvSpPr/>
          <p:nvPr>
            <p:custDataLst>
              <p:tags r:id="rId2"/>
            </p:custDataLst>
          </p:nvPr>
        </p:nvSpPr>
        <p:spPr bwMode="auto">
          <a:xfrm>
            <a:off x="612185" y="134956"/>
            <a:ext cx="932952" cy="932953"/>
          </a:xfrm>
          <a:prstGeom prst="ellipse">
            <a:avLst/>
          </a:prstGeom>
          <a:solidFill>
            <a:schemeClr val="accent2">
              <a:alpha val="70000"/>
            </a:schemeClr>
          </a:solidFill>
          <a:ln w="19050">
            <a:noFill/>
            <a:round/>
          </a:ln>
        </p:spPr>
        <p:txBody>
          <a:bodyPr anchor="ctr"/>
          <a:lstStyle/>
          <a:p>
            <a:pPr algn="ctr"/>
            <a:endParaRPr dirty="0">
              <a:cs typeface="+mn-ea"/>
              <a:sym typeface="+mn-lt"/>
            </a:endParaRPr>
          </a:p>
        </p:txBody>
      </p:sp>
      <p:sp>
        <p:nvSpPr>
          <p:cNvPr id="16" name="Oval 1"/>
          <p:cNvSpPr/>
          <p:nvPr>
            <p:custDataLst>
              <p:tags r:id="rId3"/>
            </p:custDataLst>
          </p:nvPr>
        </p:nvSpPr>
        <p:spPr bwMode="auto">
          <a:xfrm>
            <a:off x="971578" y="412123"/>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dirty="0">
                <a:solidFill>
                  <a:schemeClr val="tx1">
                    <a:lumMod val="75000"/>
                    <a:lumOff val="25000"/>
                  </a:schemeClr>
                </a:solidFill>
                <a:latin typeface="Agency FB" panose="020B0503020202020204" pitchFamily="34" charset="0"/>
                <a:cs typeface="+mn-ea"/>
                <a:sym typeface="+mn-lt"/>
              </a:rPr>
              <a:t>04</a:t>
            </a:r>
            <a:endParaRPr lang="en-US" altLang="zh-CN" sz="4400" dirty="0">
              <a:solidFill>
                <a:schemeClr val="tx1">
                  <a:lumMod val="75000"/>
                  <a:lumOff val="25000"/>
                </a:schemeClr>
              </a:solidFill>
              <a:latin typeface="Agency FB" panose="020B0503020202020204" pitchFamily="34" charset="0"/>
              <a:cs typeface="+mn-ea"/>
              <a:sym typeface="+mn-lt"/>
            </a:endParaRPr>
          </a:p>
        </p:txBody>
      </p:sp>
      <p:sp>
        <p:nvSpPr>
          <p:cNvPr id="17" name="Oval 4"/>
          <p:cNvSpPr/>
          <p:nvPr>
            <p:custDataLst>
              <p:tags r:id="rId4"/>
            </p:custDataLst>
          </p:nvPr>
        </p:nvSpPr>
        <p:spPr bwMode="auto">
          <a:xfrm>
            <a:off x="1423473" y="1656351"/>
            <a:ext cx="384711" cy="384711"/>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18" name="Oval 5"/>
          <p:cNvSpPr/>
          <p:nvPr>
            <p:custDataLst>
              <p:tags r:id="rId5"/>
            </p:custDataLst>
          </p:nvPr>
        </p:nvSpPr>
        <p:spPr bwMode="auto">
          <a:xfrm>
            <a:off x="246271" y="750224"/>
            <a:ext cx="273413" cy="273413"/>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9" name="Oval 6"/>
          <p:cNvSpPr/>
          <p:nvPr>
            <p:custDataLst>
              <p:tags r:id="rId6"/>
            </p:custDataLst>
          </p:nvPr>
        </p:nvSpPr>
        <p:spPr bwMode="auto">
          <a:xfrm>
            <a:off x="1981988" y="125874"/>
            <a:ext cx="273413" cy="273413"/>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sp>
        <p:nvSpPr>
          <p:cNvPr id="3" name="文本框 2"/>
          <p:cNvSpPr txBox="1"/>
          <p:nvPr/>
        </p:nvSpPr>
        <p:spPr>
          <a:xfrm>
            <a:off x="2267585" y="575310"/>
            <a:ext cx="5170805" cy="3888105"/>
          </a:xfrm>
          <a:prstGeom prst="rect">
            <a:avLst/>
          </a:prstGeom>
        </p:spPr>
        <p:txBody>
          <a:bodyPr>
            <a:noAutofit/>
            <a:extLst>
              <a:ext uri="{4A0BC546-FE56-4ADE-93B0-CB8AF2F6F144}">
                <wpsdc:textFrameExt xmlns:wpsdc="http://www.wps.cn/officeDocument/2022/drawingmlCustomData" type="text"/>
              </a:ext>
            </a:extLst>
          </a:bodyPr>
          <a:lstStyle/>
          <a:p>
            <a:pPr algn="l"/>
            <a:r>
              <a:rPr lang="zh-CN" altLang="en-US" sz="1350">
                <a:latin typeface="Arial" panose="020B0604020202020204" pitchFamily="34" charset="0"/>
                <a:ea typeface="微软雅黑" panose="020B0503020204020204" pitchFamily="34" charset="-122"/>
              </a:rPr>
              <a:t>其他优点</a:t>
            </a:r>
            <a:endParaRPr lang="zh-CN" altLang="en-US" sz="1350">
              <a:latin typeface="Arial" panose="020B0604020202020204" pitchFamily="34" charset="0"/>
              <a:ea typeface="微软雅黑" panose="020B0503020204020204" pitchFamily="34" charset="-122"/>
            </a:endParaRPr>
          </a:p>
          <a:p>
            <a:pPr marL="342900" indent="-342900" algn="l">
              <a:buAutoNum type="arabicPeriod"/>
            </a:pPr>
            <a:r>
              <a:rPr lang="en-US" altLang="zh-CN" sz="1350">
                <a:latin typeface="Arial" panose="020B0604020202020204" pitchFamily="34" charset="0"/>
                <a:ea typeface="微软雅黑" panose="020B0503020204020204" pitchFamily="34" charset="-122"/>
              </a:rPr>
              <a:t>单人检测框架，检测速度特别快，同样的的一段检测对象，同样的使用CPU进行人体姿态检测</a:t>
            </a:r>
            <a:r>
              <a:rPr lang="zh-CN" altLang="en-US" sz="1350">
                <a:latin typeface="Arial" panose="020B0604020202020204" pitchFamily="34" charset="0"/>
                <a:ea typeface="微软雅黑" panose="020B0503020204020204" pitchFamily="34" charset="-122"/>
              </a:rPr>
              <a:t>，会检测更快。</a:t>
            </a:r>
            <a:endParaRPr lang="zh-CN" altLang="en-US" sz="1350">
              <a:latin typeface="Arial" panose="020B0604020202020204" pitchFamily="34" charset="0"/>
              <a:ea typeface="微软雅黑" panose="020B0503020204020204" pitchFamily="34" charset="-122"/>
            </a:endParaRPr>
          </a:p>
          <a:p>
            <a:pPr marL="342900" indent="-342900" algn="l">
              <a:buAutoNum type="arabicPeriod"/>
            </a:pPr>
            <a:endParaRPr lang="zh-CN" altLang="en-US" sz="1350">
              <a:latin typeface="Arial" panose="020B0604020202020204" pitchFamily="34" charset="0"/>
              <a:ea typeface="微软雅黑" panose="020B0503020204020204" pitchFamily="34" charset="-122"/>
            </a:endParaRPr>
          </a:p>
          <a:p>
            <a:pPr marL="342900" indent="-342900" algn="l">
              <a:buAutoNum type="arabicPeriod"/>
            </a:pPr>
            <a:r>
              <a:rPr lang="zh-CN" altLang="en-US" sz="1350">
                <a:latin typeface="Arial" panose="020B0604020202020204" pitchFamily="34" charset="0"/>
                <a:ea typeface="微软雅黑" panose="020B0503020204020204" pitchFamily="34" charset="-122"/>
              </a:rPr>
              <a:t>我们可以在图像或视频中准确地检测人体的关键关节位置，从而识别人体的姿态。能运用在很多场景，比如选用素材中的运动健身，动作捕捉。</a:t>
            </a:r>
            <a:endParaRPr lang="zh-CN" altLang="en-US" sz="1350">
              <a:latin typeface="Arial" panose="020B0604020202020204" pitchFamily="34" charset="0"/>
              <a:ea typeface="微软雅黑" panose="020B0503020204020204" pitchFamily="34" charset="-122"/>
            </a:endParaRPr>
          </a:p>
          <a:p>
            <a:pPr marL="342900" indent="-342900" algn="l">
              <a:buAutoNum type="arabicPeriod"/>
            </a:pPr>
            <a:endParaRPr lang="zh-CN" altLang="en-US" sz="1350">
              <a:latin typeface="Arial" panose="020B0604020202020204" pitchFamily="34" charset="0"/>
              <a:ea typeface="微软雅黑" panose="020B0503020204020204" pitchFamily="34" charset="-122"/>
            </a:endParaRPr>
          </a:p>
          <a:p>
            <a:pPr marL="342900" indent="-342900" algn="l">
              <a:buAutoNum type="arabicPeriod"/>
            </a:pPr>
            <a:r>
              <a:rPr lang="en-US" altLang="zh-CN" sz="1350">
                <a:latin typeface="Arial" panose="020B0604020202020204" pitchFamily="34" charset="0"/>
                <a:ea typeface="微软雅黑" panose="020B0503020204020204" pitchFamily="34" charset="-122"/>
              </a:rPr>
              <a:t>基于机器学习技术，结合了深度学习和计算机视觉算法。 它能够实时地从图像或视频中提取人体的姿态信息，并给出关键关节的坐标和置信度。</a:t>
            </a:r>
            <a:endParaRPr lang="en-US" altLang="zh-CN" sz="1350">
              <a:latin typeface="Arial" panose="020B0604020202020204" pitchFamily="34" charset="0"/>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7220" y="699770"/>
            <a:ext cx="7109460" cy="2327910"/>
          </a:xfrm>
          <a:prstGeom prst="rect">
            <a:avLst/>
          </a:prstGeom>
          <a:noFill/>
        </p:spPr>
        <p:txBody>
          <a:bodyPr wrap="none" rtlCol="0">
            <a:noAutofit/>
          </a:bodyPr>
          <a:p>
            <a:pPr algn="l"/>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刘明骏：第</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三</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次ppt公式相关内容，卷积神经网络代码的实现，说明文档的制作，数据集的编写</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和查找，数据的收集和准备，数据划分与预处理，模型的训练和调优，模型的评估和测试。</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曹宇恒：第</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三</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次ppt除公式外的制作，全部ppt的讲解，数据的收集和准备，数据划分与预处理，</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模型训练和调优，模型的评估和测试，大作业word文档公共内容的编写，代码的汇总整理。</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钱维民：基于单幅图像的姿态估计与动作分类的代码实现，数据划分与预处理，特征提取，模型训练</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与搭建，系统的集成和优化，大作业gui的制作，</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王佳豪：第</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三</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次ppt公式的制作，资料查找，素材整合。大作业ppt的制作</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数据的收集和准备</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数据划分与预处理</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白  </a:t>
            </a:r>
            <a:r>
              <a:rPr 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宁：第一次、第</a:t>
            </a:r>
            <a:r>
              <a:rPr lang="zh-CN"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二</a:t>
            </a:r>
            <a:r>
              <a:rPr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次和第四次ppt的全部制作，数据划分与预处理，研究调研和背景了解。</a:t>
            </a:r>
            <a:endParaRPr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17220" y="285115"/>
            <a:ext cx="1402080" cy="460375"/>
          </a:xfrm>
          <a:prstGeom prst="rect">
            <a:avLst/>
          </a:prstGeom>
          <a:noFill/>
        </p:spPr>
        <p:txBody>
          <a:bodyPr wrap="none" rtlCol="0">
            <a:spAutoFit/>
          </a:bodyPr>
          <a:p>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3"/>
          <p:cNvSpPr/>
          <p:nvPr/>
        </p:nvSpPr>
        <p:spPr bwMode="auto">
          <a:xfrm>
            <a:off x="3487550" y="2259926"/>
            <a:ext cx="730372" cy="730372"/>
          </a:xfrm>
          <a:prstGeom prst="ellipse">
            <a:avLst/>
          </a:prstGeom>
          <a:solidFill>
            <a:schemeClr val="accent4">
              <a:lumMod val="60000"/>
              <a:lumOff val="40000"/>
              <a:alpha val="70000"/>
            </a:schemeClr>
          </a:solidFill>
          <a:ln w="19050">
            <a:noFill/>
            <a:round/>
          </a:ln>
        </p:spPr>
        <p:txBody>
          <a:bodyPr anchor="ctr"/>
          <a:lstStyle/>
          <a:p>
            <a:pPr algn="ctr"/>
            <a:endParaRPr sz="4000">
              <a:cs typeface="+mn-ea"/>
              <a:sym typeface="+mn-lt"/>
            </a:endParaRPr>
          </a:p>
        </p:txBody>
      </p:sp>
      <p:sp>
        <p:nvSpPr>
          <p:cNvPr id="6" name="Oval 2"/>
          <p:cNvSpPr/>
          <p:nvPr/>
        </p:nvSpPr>
        <p:spPr bwMode="auto">
          <a:xfrm>
            <a:off x="4249202" y="1952699"/>
            <a:ext cx="626440" cy="626440"/>
          </a:xfrm>
          <a:prstGeom prst="ellipse">
            <a:avLst/>
          </a:prstGeom>
          <a:solidFill>
            <a:schemeClr val="accent2">
              <a:alpha val="70000"/>
            </a:schemeClr>
          </a:solidFill>
          <a:ln w="19050">
            <a:noFill/>
            <a:round/>
          </a:ln>
        </p:spPr>
        <p:txBody>
          <a:bodyPr anchor="ctr"/>
          <a:lstStyle/>
          <a:p>
            <a:pPr algn="ctr"/>
            <a:endParaRPr sz="4000">
              <a:cs typeface="+mn-ea"/>
              <a:sym typeface="+mn-lt"/>
            </a:endParaRPr>
          </a:p>
        </p:txBody>
      </p:sp>
      <p:sp>
        <p:nvSpPr>
          <p:cNvPr id="7" name="Oval 3"/>
          <p:cNvSpPr/>
          <p:nvPr/>
        </p:nvSpPr>
        <p:spPr bwMode="auto">
          <a:xfrm>
            <a:off x="5172400" y="2651122"/>
            <a:ext cx="730372" cy="730372"/>
          </a:xfrm>
          <a:prstGeom prst="ellipse">
            <a:avLst/>
          </a:prstGeom>
          <a:solidFill>
            <a:schemeClr val="accent4">
              <a:lumMod val="60000"/>
              <a:lumOff val="40000"/>
              <a:alpha val="70000"/>
            </a:schemeClr>
          </a:solidFill>
          <a:ln w="19050">
            <a:noFill/>
            <a:round/>
          </a:ln>
        </p:spPr>
        <p:txBody>
          <a:bodyPr anchor="ctr"/>
          <a:lstStyle/>
          <a:p>
            <a:pPr algn="ctr"/>
            <a:endParaRPr sz="4000">
              <a:cs typeface="+mn-ea"/>
              <a:sym typeface="+mn-lt"/>
            </a:endParaRPr>
          </a:p>
        </p:txBody>
      </p:sp>
      <p:sp>
        <p:nvSpPr>
          <p:cNvPr id="8" name="Oval 2"/>
          <p:cNvSpPr/>
          <p:nvPr/>
        </p:nvSpPr>
        <p:spPr bwMode="auto">
          <a:xfrm>
            <a:off x="6820029" y="1907274"/>
            <a:ext cx="485807" cy="485807"/>
          </a:xfrm>
          <a:prstGeom prst="ellipse">
            <a:avLst/>
          </a:prstGeom>
          <a:solidFill>
            <a:schemeClr val="accent2">
              <a:alpha val="70000"/>
            </a:schemeClr>
          </a:solidFill>
          <a:ln w="19050">
            <a:noFill/>
            <a:round/>
          </a:ln>
        </p:spPr>
        <p:txBody>
          <a:bodyPr anchor="ctr"/>
          <a:lstStyle/>
          <a:p>
            <a:pPr algn="ctr"/>
            <a:endParaRPr sz="4000">
              <a:cs typeface="+mn-ea"/>
              <a:sym typeface="+mn-lt"/>
            </a:endParaRPr>
          </a:p>
        </p:txBody>
      </p:sp>
      <p:sp>
        <p:nvSpPr>
          <p:cNvPr id="9" name="Oval 4"/>
          <p:cNvSpPr/>
          <p:nvPr/>
        </p:nvSpPr>
        <p:spPr bwMode="auto">
          <a:xfrm>
            <a:off x="6289858" y="2990298"/>
            <a:ext cx="365186" cy="365186"/>
          </a:xfrm>
          <a:prstGeom prst="ellipse">
            <a:avLst/>
          </a:prstGeom>
          <a:solidFill>
            <a:schemeClr val="accent3">
              <a:alpha val="70000"/>
            </a:schemeClr>
          </a:solidFill>
          <a:ln w="19050">
            <a:noFill/>
            <a:round/>
          </a:ln>
        </p:spPr>
        <p:txBody>
          <a:bodyPr anchor="ctr"/>
          <a:lstStyle/>
          <a:p>
            <a:pPr algn="ctr"/>
            <a:endParaRPr sz="4000">
              <a:cs typeface="+mn-ea"/>
              <a:sym typeface="+mn-lt"/>
            </a:endParaRPr>
          </a:p>
        </p:txBody>
      </p:sp>
      <p:sp>
        <p:nvSpPr>
          <p:cNvPr id="10" name="Oval 5"/>
          <p:cNvSpPr/>
          <p:nvPr/>
        </p:nvSpPr>
        <p:spPr bwMode="auto">
          <a:xfrm>
            <a:off x="5172400" y="2130157"/>
            <a:ext cx="259537" cy="259537"/>
          </a:xfrm>
          <a:prstGeom prst="ellipse">
            <a:avLst/>
          </a:prstGeom>
          <a:solidFill>
            <a:schemeClr val="accent4">
              <a:lumMod val="60000"/>
              <a:lumOff val="40000"/>
              <a:alpha val="70000"/>
            </a:schemeClr>
          </a:solidFill>
          <a:ln w="19050">
            <a:noFill/>
            <a:round/>
          </a:ln>
        </p:spPr>
        <p:txBody>
          <a:bodyPr anchor="ctr"/>
          <a:lstStyle/>
          <a:p>
            <a:pPr algn="ctr"/>
            <a:endParaRPr sz="4000">
              <a:cs typeface="+mn-ea"/>
              <a:sym typeface="+mn-lt"/>
            </a:endParaRPr>
          </a:p>
        </p:txBody>
      </p:sp>
      <p:sp>
        <p:nvSpPr>
          <p:cNvPr id="11" name="Oval 6"/>
          <p:cNvSpPr/>
          <p:nvPr/>
        </p:nvSpPr>
        <p:spPr bwMode="auto">
          <a:xfrm>
            <a:off x="6820029" y="1537494"/>
            <a:ext cx="259537" cy="259537"/>
          </a:xfrm>
          <a:prstGeom prst="ellipse">
            <a:avLst/>
          </a:prstGeom>
          <a:solidFill>
            <a:schemeClr val="accent3">
              <a:lumMod val="60000"/>
              <a:lumOff val="40000"/>
              <a:alpha val="70000"/>
            </a:schemeClr>
          </a:solidFill>
          <a:ln w="19050">
            <a:noFill/>
            <a:round/>
          </a:ln>
        </p:spPr>
        <p:txBody>
          <a:bodyPr anchor="ctr"/>
          <a:lstStyle/>
          <a:p>
            <a:pPr algn="ctr"/>
            <a:endParaRPr sz="4000">
              <a:cs typeface="+mn-ea"/>
              <a:sym typeface="+mn-lt"/>
            </a:endParaRPr>
          </a:p>
        </p:txBody>
      </p:sp>
      <p:sp>
        <p:nvSpPr>
          <p:cNvPr id="12" name="Oval 3"/>
          <p:cNvSpPr/>
          <p:nvPr/>
        </p:nvSpPr>
        <p:spPr bwMode="auto">
          <a:xfrm>
            <a:off x="1718358" y="2259926"/>
            <a:ext cx="730372" cy="730372"/>
          </a:xfrm>
          <a:prstGeom prst="ellipse">
            <a:avLst/>
          </a:prstGeom>
          <a:solidFill>
            <a:schemeClr val="accent4">
              <a:lumMod val="60000"/>
              <a:lumOff val="40000"/>
              <a:alpha val="70000"/>
            </a:schemeClr>
          </a:solidFill>
          <a:ln w="19050">
            <a:noFill/>
            <a:round/>
          </a:ln>
        </p:spPr>
        <p:txBody>
          <a:bodyPr anchor="ctr"/>
          <a:lstStyle/>
          <a:p>
            <a:pPr algn="ctr"/>
            <a:endParaRPr sz="4000">
              <a:cs typeface="+mn-ea"/>
              <a:sym typeface="+mn-lt"/>
            </a:endParaRPr>
          </a:p>
        </p:txBody>
      </p:sp>
      <p:sp>
        <p:nvSpPr>
          <p:cNvPr id="13" name="Oval 2"/>
          <p:cNvSpPr/>
          <p:nvPr/>
        </p:nvSpPr>
        <p:spPr bwMode="auto">
          <a:xfrm>
            <a:off x="1806164" y="1546115"/>
            <a:ext cx="885604" cy="885604"/>
          </a:xfrm>
          <a:prstGeom prst="ellipse">
            <a:avLst/>
          </a:prstGeom>
          <a:solidFill>
            <a:schemeClr val="accent2">
              <a:alpha val="70000"/>
            </a:schemeClr>
          </a:solidFill>
          <a:ln w="19050">
            <a:noFill/>
            <a:round/>
          </a:ln>
        </p:spPr>
        <p:txBody>
          <a:bodyPr anchor="ctr"/>
          <a:lstStyle/>
          <a:p>
            <a:pPr algn="ctr"/>
            <a:endParaRPr sz="4000">
              <a:cs typeface="+mn-ea"/>
              <a:sym typeface="+mn-lt"/>
            </a:endParaRPr>
          </a:p>
        </p:txBody>
      </p:sp>
      <p:sp>
        <p:nvSpPr>
          <p:cNvPr id="15" name="Oval 1"/>
          <p:cNvSpPr/>
          <p:nvPr/>
        </p:nvSpPr>
        <p:spPr bwMode="auto">
          <a:xfrm>
            <a:off x="2147319" y="1809216"/>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4000" dirty="0">
                <a:solidFill>
                  <a:schemeClr val="tx1">
                    <a:lumMod val="65000"/>
                    <a:lumOff val="35000"/>
                  </a:schemeClr>
                </a:solidFill>
                <a:cs typeface="+mn-ea"/>
                <a:sym typeface="+mn-lt"/>
              </a:rPr>
              <a:t>谢</a:t>
            </a:r>
            <a:endParaRPr lang="en-US" altLang="zh-CN" sz="4000" dirty="0">
              <a:solidFill>
                <a:schemeClr val="tx1">
                  <a:lumMod val="65000"/>
                  <a:lumOff val="35000"/>
                </a:schemeClr>
              </a:solidFill>
              <a:cs typeface="+mn-ea"/>
              <a:sym typeface="+mn-lt"/>
            </a:endParaRPr>
          </a:p>
        </p:txBody>
      </p:sp>
      <p:sp>
        <p:nvSpPr>
          <p:cNvPr id="16" name="Oval 4"/>
          <p:cNvSpPr/>
          <p:nvPr/>
        </p:nvSpPr>
        <p:spPr bwMode="auto">
          <a:xfrm>
            <a:off x="2266137" y="3070660"/>
            <a:ext cx="365186" cy="365186"/>
          </a:xfrm>
          <a:prstGeom prst="ellipse">
            <a:avLst/>
          </a:prstGeom>
          <a:solidFill>
            <a:schemeClr val="accent3">
              <a:alpha val="70000"/>
            </a:schemeClr>
          </a:solidFill>
          <a:ln w="19050">
            <a:noFill/>
            <a:round/>
          </a:ln>
        </p:spPr>
        <p:txBody>
          <a:bodyPr anchor="ctr"/>
          <a:lstStyle/>
          <a:p>
            <a:pPr algn="ctr"/>
            <a:endParaRPr sz="4000">
              <a:cs typeface="+mn-ea"/>
              <a:sym typeface="+mn-lt"/>
            </a:endParaRPr>
          </a:p>
        </p:txBody>
      </p:sp>
      <p:sp>
        <p:nvSpPr>
          <p:cNvPr id="17" name="Oval 6"/>
          <p:cNvSpPr/>
          <p:nvPr/>
        </p:nvSpPr>
        <p:spPr bwMode="auto">
          <a:xfrm>
            <a:off x="3106450" y="1537494"/>
            <a:ext cx="259537" cy="259537"/>
          </a:xfrm>
          <a:prstGeom prst="ellipse">
            <a:avLst/>
          </a:prstGeom>
          <a:solidFill>
            <a:schemeClr val="accent3">
              <a:lumMod val="60000"/>
              <a:lumOff val="40000"/>
              <a:alpha val="70000"/>
            </a:schemeClr>
          </a:solidFill>
          <a:ln w="19050">
            <a:noFill/>
            <a:round/>
          </a:ln>
        </p:spPr>
        <p:txBody>
          <a:bodyPr anchor="ctr"/>
          <a:lstStyle/>
          <a:p>
            <a:pPr algn="ctr"/>
            <a:endParaRPr sz="4000">
              <a:cs typeface="+mn-ea"/>
              <a:sym typeface="+mn-lt"/>
            </a:endParaRPr>
          </a:p>
        </p:txBody>
      </p:sp>
      <p:sp>
        <p:nvSpPr>
          <p:cNvPr id="18" name="Oval 1"/>
          <p:cNvSpPr/>
          <p:nvPr/>
        </p:nvSpPr>
        <p:spPr bwMode="auto">
          <a:xfrm>
            <a:off x="3403023" y="1809216"/>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4000" dirty="0">
                <a:solidFill>
                  <a:schemeClr val="tx1">
                    <a:lumMod val="65000"/>
                    <a:lumOff val="35000"/>
                  </a:schemeClr>
                </a:solidFill>
                <a:cs typeface="+mn-ea"/>
                <a:sym typeface="+mn-lt"/>
              </a:rPr>
              <a:t>谢</a:t>
            </a:r>
            <a:endParaRPr lang="en-US" altLang="zh-CN" sz="4000" dirty="0">
              <a:solidFill>
                <a:schemeClr val="tx1">
                  <a:lumMod val="65000"/>
                  <a:lumOff val="35000"/>
                </a:schemeClr>
              </a:solidFill>
              <a:cs typeface="+mn-ea"/>
              <a:sym typeface="+mn-lt"/>
            </a:endParaRPr>
          </a:p>
        </p:txBody>
      </p:sp>
      <p:sp>
        <p:nvSpPr>
          <p:cNvPr id="19" name="Oval 1"/>
          <p:cNvSpPr/>
          <p:nvPr/>
        </p:nvSpPr>
        <p:spPr bwMode="auto">
          <a:xfrm>
            <a:off x="4658727" y="1809216"/>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4000" dirty="0">
                <a:solidFill>
                  <a:schemeClr val="tx1">
                    <a:lumMod val="65000"/>
                    <a:lumOff val="35000"/>
                  </a:schemeClr>
                </a:solidFill>
                <a:cs typeface="+mn-ea"/>
                <a:sym typeface="+mn-lt"/>
              </a:rPr>
              <a:t>欣</a:t>
            </a:r>
            <a:endParaRPr lang="en-US" altLang="zh-CN" sz="4000" dirty="0">
              <a:solidFill>
                <a:schemeClr val="tx1">
                  <a:lumMod val="65000"/>
                  <a:lumOff val="35000"/>
                </a:schemeClr>
              </a:solidFill>
              <a:cs typeface="+mn-ea"/>
              <a:sym typeface="+mn-lt"/>
            </a:endParaRPr>
          </a:p>
        </p:txBody>
      </p:sp>
      <p:sp>
        <p:nvSpPr>
          <p:cNvPr id="20" name="Oval 1"/>
          <p:cNvSpPr/>
          <p:nvPr/>
        </p:nvSpPr>
        <p:spPr bwMode="auto">
          <a:xfrm>
            <a:off x="5914431" y="1809216"/>
            <a:ext cx="1088900" cy="1088900"/>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4000" dirty="0">
                <a:solidFill>
                  <a:schemeClr val="tx1">
                    <a:lumMod val="65000"/>
                    <a:lumOff val="35000"/>
                  </a:schemeClr>
                </a:solidFill>
                <a:cs typeface="+mn-ea"/>
                <a:sym typeface="+mn-lt"/>
              </a:rPr>
              <a:t>赏</a:t>
            </a:r>
            <a:endParaRPr lang="en-US" altLang="zh-CN" sz="4000" dirty="0">
              <a:solidFill>
                <a:schemeClr val="tx1">
                  <a:lumMod val="65000"/>
                  <a:lumOff val="35000"/>
                </a:schemeClr>
              </a:solidFill>
              <a:cs typeface="+mn-ea"/>
              <a:sym typeface="+mn-lt"/>
            </a:endParaRPr>
          </a:p>
        </p:txBody>
      </p:sp>
      <p:sp>
        <p:nvSpPr>
          <p:cNvPr id="21" name="Oval 4"/>
          <p:cNvSpPr/>
          <p:nvPr/>
        </p:nvSpPr>
        <p:spPr bwMode="auto">
          <a:xfrm>
            <a:off x="871780" y="2353666"/>
            <a:ext cx="365186" cy="365186"/>
          </a:xfrm>
          <a:prstGeom prst="ellipse">
            <a:avLst/>
          </a:prstGeom>
          <a:solidFill>
            <a:schemeClr val="accent3">
              <a:alpha val="70000"/>
            </a:schemeClr>
          </a:solidFill>
          <a:ln w="19050">
            <a:noFill/>
            <a:round/>
          </a:ln>
        </p:spPr>
        <p:txBody>
          <a:bodyPr anchor="ctr"/>
          <a:lstStyle/>
          <a:p>
            <a:pPr algn="ctr"/>
            <a:endParaRPr sz="4000">
              <a:cs typeface="+mn-ea"/>
              <a:sym typeface="+mn-lt"/>
            </a:endParaRPr>
          </a:p>
        </p:txBody>
      </p:sp>
      <p:sp>
        <p:nvSpPr>
          <p:cNvPr id="22" name="Oval 6"/>
          <p:cNvSpPr/>
          <p:nvPr/>
        </p:nvSpPr>
        <p:spPr bwMode="auto">
          <a:xfrm>
            <a:off x="4875642" y="1537494"/>
            <a:ext cx="259537" cy="259537"/>
          </a:xfrm>
          <a:prstGeom prst="ellipse">
            <a:avLst/>
          </a:prstGeom>
          <a:solidFill>
            <a:schemeClr val="accent3">
              <a:lumMod val="60000"/>
              <a:lumOff val="40000"/>
              <a:alpha val="70000"/>
            </a:schemeClr>
          </a:solidFill>
          <a:ln w="19050">
            <a:noFill/>
            <a:round/>
          </a:ln>
        </p:spPr>
        <p:txBody>
          <a:bodyPr anchor="ctr"/>
          <a:lstStyle/>
          <a:p>
            <a:pPr algn="ctr"/>
            <a:endParaRPr sz="4000">
              <a:cs typeface="+mn-ea"/>
              <a:sym typeface="+mn-lt"/>
            </a:endParaRPr>
          </a:p>
        </p:txBody>
      </p:sp>
      <p:sp>
        <p:nvSpPr>
          <p:cNvPr id="23" name="Oval 2"/>
          <p:cNvSpPr/>
          <p:nvPr/>
        </p:nvSpPr>
        <p:spPr bwMode="auto">
          <a:xfrm>
            <a:off x="7542577" y="2619124"/>
            <a:ext cx="387270" cy="387270"/>
          </a:xfrm>
          <a:prstGeom prst="ellipse">
            <a:avLst/>
          </a:prstGeom>
          <a:solidFill>
            <a:schemeClr val="accent2">
              <a:alpha val="70000"/>
            </a:schemeClr>
          </a:solidFill>
          <a:ln w="19050">
            <a:noFill/>
            <a:round/>
          </a:ln>
        </p:spPr>
        <p:txBody>
          <a:bodyPr anchor="ctr"/>
          <a:lstStyle/>
          <a:p>
            <a:pPr algn="ctr"/>
            <a:endParaRPr sz="4000" dirty="0">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1308" y="2602795"/>
            <a:ext cx="3168782" cy="1171871"/>
            <a:chOff x="2111097" y="1858931"/>
            <a:chExt cx="3168782" cy="1171871"/>
          </a:xfrm>
        </p:grpSpPr>
        <p:grpSp>
          <p:nvGrpSpPr>
            <p:cNvPr id="4" name="Group 7"/>
            <p:cNvGrpSpPr/>
            <p:nvPr/>
          </p:nvGrpSpPr>
          <p:grpSpPr>
            <a:xfrm>
              <a:off x="2111097" y="1858931"/>
              <a:ext cx="1229353" cy="1171871"/>
              <a:chOff x="1468531" y="1871421"/>
              <a:chExt cx="2080967" cy="1983665"/>
            </a:xfrm>
          </p:grpSpPr>
          <p:sp>
            <p:nvSpPr>
              <p:cNvPr id="44" name="Oval 3"/>
              <p:cNvSpPr/>
              <p:nvPr/>
            </p:nvSpPr>
            <p:spPr bwMode="auto">
              <a:xfrm>
                <a:off x="1751720" y="2659689"/>
                <a:ext cx="796931" cy="796931"/>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45" name="Oval 2"/>
              <p:cNvSpPr/>
              <p:nvPr/>
            </p:nvSpPr>
            <p:spPr bwMode="auto">
              <a:xfrm>
                <a:off x="1847528" y="1880828"/>
                <a:ext cx="966310" cy="966310"/>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46" name="Oval 1"/>
              <p:cNvSpPr/>
              <p:nvPr/>
            </p:nvSpPr>
            <p:spPr bwMode="auto">
              <a:xfrm>
                <a:off x="2219772" y="2167905"/>
                <a:ext cx="1188132" cy="1188132"/>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000" dirty="0">
                    <a:solidFill>
                      <a:schemeClr val="tx1">
                        <a:lumMod val="75000"/>
                        <a:lumOff val="25000"/>
                      </a:schemeClr>
                    </a:solidFill>
                    <a:cs typeface="+mn-ea"/>
                    <a:sym typeface="+mn-lt"/>
                  </a:rPr>
                  <a:t>01</a:t>
                </a:r>
                <a:endParaRPr lang="en-US" altLang="zh-CN" sz="2000" dirty="0">
                  <a:solidFill>
                    <a:schemeClr val="tx1">
                      <a:lumMod val="75000"/>
                      <a:lumOff val="25000"/>
                    </a:schemeClr>
                  </a:solidFill>
                  <a:cs typeface="+mn-ea"/>
                  <a:sym typeface="+mn-lt"/>
                </a:endParaRPr>
              </a:p>
            </p:txBody>
          </p:sp>
          <p:sp>
            <p:nvSpPr>
              <p:cNvPr id="47" name="Oval 4"/>
              <p:cNvSpPr/>
              <p:nvPr/>
            </p:nvSpPr>
            <p:spPr bwMode="auto">
              <a:xfrm>
                <a:off x="2687824" y="3456620"/>
                <a:ext cx="398466" cy="398466"/>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48" name="Oval 5"/>
              <p:cNvSpPr/>
              <p:nvPr/>
            </p:nvSpPr>
            <p:spPr bwMode="auto">
              <a:xfrm>
                <a:off x="1468531" y="2518094"/>
                <a:ext cx="283189" cy="283189"/>
              </a:xfrm>
              <a:prstGeom prst="ellipse">
                <a:avLst/>
              </a:prstGeom>
              <a:solidFill>
                <a:srgbClr val="3B4761">
                  <a:alpha val="70000"/>
                </a:srgbClr>
              </a:solidFill>
              <a:ln w="19050">
                <a:noFill/>
                <a:round/>
              </a:ln>
            </p:spPr>
            <p:txBody>
              <a:bodyPr anchor="ctr"/>
              <a:lstStyle/>
              <a:p>
                <a:pPr algn="ctr"/>
                <a:endParaRPr dirty="0">
                  <a:cs typeface="+mn-ea"/>
                  <a:sym typeface="+mn-lt"/>
                </a:endParaRPr>
              </a:p>
            </p:txBody>
          </p:sp>
          <p:sp>
            <p:nvSpPr>
              <p:cNvPr id="49" name="Oval 6"/>
              <p:cNvSpPr/>
              <p:nvPr/>
            </p:nvSpPr>
            <p:spPr bwMode="auto">
              <a:xfrm>
                <a:off x="3266309" y="1871421"/>
                <a:ext cx="283189" cy="283189"/>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grpSp>
        <p:sp>
          <p:nvSpPr>
            <p:cNvPr id="42" name="TextBox 11"/>
            <p:cNvSpPr txBox="1"/>
            <p:nvPr/>
          </p:nvSpPr>
          <p:spPr>
            <a:xfrm>
              <a:off x="3312046" y="2355655"/>
              <a:ext cx="1967833" cy="182148"/>
            </a:xfrm>
            <a:prstGeom prst="rect">
              <a:avLst/>
            </a:prstGeom>
            <a:noFill/>
          </p:spPr>
          <p:txBody>
            <a:bodyPr wrap="none" lIns="360000" tIns="0" rIns="0" bIns="0" anchor="b" anchorCtr="0">
              <a:noAutofit/>
            </a:bodyPr>
            <a:lstStyle/>
            <a:p>
              <a:pPr algn="l">
                <a:buClrTx/>
                <a:buSzTx/>
                <a:buFontTx/>
              </a:pPr>
              <a:r>
                <a:rPr lang="zh-CN" altLang="en-US" sz="2000" dirty="0">
                  <a:cs typeface="+mn-ea"/>
                  <a:sym typeface="+mn-lt"/>
                </a:rPr>
                <a:t>原型系统</a:t>
              </a:r>
              <a:endParaRPr lang="zh-CN" altLang="en-US" sz="2000" dirty="0">
                <a:cs typeface="+mn-ea"/>
                <a:sym typeface="+mn-lt"/>
              </a:endParaRPr>
            </a:p>
          </p:txBody>
        </p:sp>
      </p:grpSp>
      <p:grpSp>
        <p:nvGrpSpPr>
          <p:cNvPr id="50" name="组合 49"/>
          <p:cNvGrpSpPr/>
          <p:nvPr/>
        </p:nvGrpSpPr>
        <p:grpSpPr>
          <a:xfrm>
            <a:off x="4865026" y="2618841"/>
            <a:ext cx="3137666" cy="1171871"/>
            <a:chOff x="5274079" y="1858931"/>
            <a:chExt cx="3137666" cy="1171871"/>
          </a:xfrm>
        </p:grpSpPr>
        <p:grpSp>
          <p:nvGrpSpPr>
            <p:cNvPr id="8" name="Group 23"/>
            <p:cNvGrpSpPr/>
            <p:nvPr/>
          </p:nvGrpSpPr>
          <p:grpSpPr>
            <a:xfrm>
              <a:off x="5274079" y="1858931"/>
              <a:ext cx="1229353" cy="1171871"/>
              <a:chOff x="1468531" y="1871421"/>
              <a:chExt cx="2080967" cy="1983665"/>
            </a:xfrm>
          </p:grpSpPr>
          <p:sp>
            <p:nvSpPr>
              <p:cNvPr id="28" name="Oval 24"/>
              <p:cNvSpPr/>
              <p:nvPr/>
            </p:nvSpPr>
            <p:spPr bwMode="auto">
              <a:xfrm>
                <a:off x="1751720" y="2659689"/>
                <a:ext cx="796931" cy="796931"/>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29" name="Oval 25"/>
              <p:cNvSpPr/>
              <p:nvPr/>
            </p:nvSpPr>
            <p:spPr bwMode="auto">
              <a:xfrm>
                <a:off x="1847528" y="1880828"/>
                <a:ext cx="966310" cy="966310"/>
              </a:xfrm>
              <a:prstGeom prst="ellipse">
                <a:avLst/>
              </a:prstGeom>
              <a:solidFill>
                <a:schemeClr val="accent2">
                  <a:alpha val="70000"/>
                </a:schemeClr>
              </a:solidFill>
              <a:ln w="19050">
                <a:noFill/>
                <a:round/>
              </a:ln>
            </p:spPr>
            <p:txBody>
              <a:bodyPr anchor="ctr"/>
              <a:lstStyle/>
              <a:p>
                <a:pPr algn="ctr"/>
                <a:endParaRPr dirty="0">
                  <a:cs typeface="+mn-ea"/>
                  <a:sym typeface="+mn-lt"/>
                </a:endParaRPr>
              </a:p>
            </p:txBody>
          </p:sp>
          <p:sp>
            <p:nvSpPr>
              <p:cNvPr id="30" name="Oval 26"/>
              <p:cNvSpPr/>
              <p:nvPr/>
            </p:nvSpPr>
            <p:spPr bwMode="auto">
              <a:xfrm>
                <a:off x="2219772" y="2167905"/>
                <a:ext cx="1188132" cy="1188132"/>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000" dirty="0">
                    <a:solidFill>
                      <a:schemeClr val="tx1">
                        <a:lumMod val="75000"/>
                        <a:lumOff val="25000"/>
                      </a:schemeClr>
                    </a:solidFill>
                    <a:cs typeface="+mn-ea"/>
                    <a:sym typeface="+mn-lt"/>
                  </a:rPr>
                  <a:t>02</a:t>
                </a:r>
                <a:endParaRPr lang="en-US" altLang="zh-CN" sz="2000" dirty="0">
                  <a:solidFill>
                    <a:schemeClr val="tx1">
                      <a:lumMod val="75000"/>
                      <a:lumOff val="25000"/>
                    </a:schemeClr>
                  </a:solidFill>
                  <a:cs typeface="+mn-ea"/>
                  <a:sym typeface="+mn-lt"/>
                </a:endParaRPr>
              </a:p>
            </p:txBody>
          </p:sp>
          <p:sp>
            <p:nvSpPr>
              <p:cNvPr id="31" name="Oval 27"/>
              <p:cNvSpPr/>
              <p:nvPr/>
            </p:nvSpPr>
            <p:spPr bwMode="auto">
              <a:xfrm>
                <a:off x="2687824" y="3456620"/>
                <a:ext cx="398466" cy="398466"/>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32" name="Oval 28"/>
              <p:cNvSpPr/>
              <p:nvPr/>
            </p:nvSpPr>
            <p:spPr bwMode="auto">
              <a:xfrm>
                <a:off x="1468531" y="2518094"/>
                <a:ext cx="283189" cy="283189"/>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33" name="Oval 29"/>
              <p:cNvSpPr/>
              <p:nvPr/>
            </p:nvSpPr>
            <p:spPr bwMode="auto">
              <a:xfrm>
                <a:off x="3266309" y="1871421"/>
                <a:ext cx="283189" cy="283189"/>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grpSp>
        <p:sp>
          <p:nvSpPr>
            <p:cNvPr id="26" name="TextBox 31"/>
            <p:cNvSpPr txBox="1"/>
            <p:nvPr/>
          </p:nvSpPr>
          <p:spPr>
            <a:xfrm>
              <a:off x="6443912" y="2332160"/>
              <a:ext cx="1967833" cy="182148"/>
            </a:xfrm>
            <a:prstGeom prst="rect">
              <a:avLst/>
            </a:prstGeom>
            <a:noFill/>
          </p:spPr>
          <p:txBody>
            <a:bodyPr wrap="none" lIns="360000" tIns="0" rIns="0" bIns="0" anchor="b" anchorCtr="0">
              <a:noAutofit/>
            </a:bodyPr>
            <a:lstStyle/>
            <a:p>
              <a:r>
                <a:rPr lang="zh-CN" altLang="en-US" sz="2000" dirty="0">
                  <a:cs typeface="+mn-ea"/>
                  <a:sym typeface="+mn-lt"/>
                </a:rPr>
                <a:t>实验结果</a:t>
              </a:r>
              <a:endParaRPr lang="zh-CN" altLang="en-US" sz="2000" dirty="0">
                <a:cs typeface="+mn-ea"/>
                <a:sym typeface="+mn-lt"/>
              </a:endParaRPr>
            </a:p>
          </p:txBody>
        </p:sp>
      </p:grpSp>
      <p:grpSp>
        <p:nvGrpSpPr>
          <p:cNvPr id="12" name="Group 8"/>
          <p:cNvGrpSpPr/>
          <p:nvPr/>
        </p:nvGrpSpPr>
        <p:grpSpPr>
          <a:xfrm>
            <a:off x="731993" y="436754"/>
            <a:ext cx="2105513" cy="1339065"/>
            <a:chOff x="3575720" y="-835057"/>
            <a:chExt cx="4240565" cy="2696915"/>
          </a:xfrm>
        </p:grpSpPr>
        <p:sp>
          <p:nvSpPr>
            <p:cNvPr id="13" name="Oval 48"/>
            <p:cNvSpPr/>
            <p:nvPr/>
          </p:nvSpPr>
          <p:spPr bwMode="auto">
            <a:xfrm>
              <a:off x="3918741" y="1380506"/>
              <a:ext cx="481352" cy="481352"/>
            </a:xfrm>
            <a:prstGeom prst="ellipse">
              <a:avLst/>
            </a:prstGeom>
            <a:solidFill>
              <a:srgbClr val="3B4761">
                <a:alpha val="70000"/>
              </a:srgbClr>
            </a:solidFill>
            <a:ln w="19050">
              <a:noFill/>
              <a:round/>
            </a:ln>
          </p:spPr>
          <p:txBody>
            <a:bodyPr anchor="ctr"/>
            <a:lstStyle/>
            <a:p>
              <a:pPr algn="ctr"/>
              <a:endParaRPr b="1" dirty="0">
                <a:cs typeface="+mn-ea"/>
                <a:sym typeface="+mn-lt"/>
              </a:endParaRPr>
            </a:p>
          </p:txBody>
        </p:sp>
        <p:sp>
          <p:nvSpPr>
            <p:cNvPr id="14" name="Oval 46"/>
            <p:cNvSpPr/>
            <p:nvPr/>
          </p:nvSpPr>
          <p:spPr bwMode="auto">
            <a:xfrm>
              <a:off x="6450579" y="884043"/>
              <a:ext cx="924267" cy="924267"/>
            </a:xfrm>
            <a:prstGeom prst="ellipse">
              <a:avLst/>
            </a:prstGeom>
            <a:solidFill>
              <a:srgbClr val="3B4761">
                <a:alpha val="70000"/>
              </a:srgbClr>
            </a:solidFill>
            <a:ln w="19050">
              <a:noFill/>
              <a:round/>
            </a:ln>
          </p:spPr>
          <p:txBody>
            <a:bodyPr anchor="ctr"/>
            <a:lstStyle/>
            <a:p>
              <a:pPr algn="ctr"/>
              <a:endParaRPr b="1" dirty="0">
                <a:cs typeface="+mn-ea"/>
                <a:sym typeface="+mn-lt"/>
              </a:endParaRPr>
            </a:p>
          </p:txBody>
        </p:sp>
        <p:sp>
          <p:nvSpPr>
            <p:cNvPr id="15" name="Oval 45"/>
            <p:cNvSpPr/>
            <p:nvPr/>
          </p:nvSpPr>
          <p:spPr bwMode="auto">
            <a:xfrm>
              <a:off x="3575720" y="-387424"/>
              <a:ext cx="1287018" cy="1287018"/>
            </a:xfrm>
            <a:prstGeom prst="ellipse">
              <a:avLst/>
            </a:prstGeom>
            <a:solidFill>
              <a:srgbClr val="3B4761">
                <a:alpha val="70000"/>
              </a:srgbClr>
            </a:solidFill>
            <a:ln w="19050">
              <a:noFill/>
              <a:round/>
            </a:ln>
          </p:spPr>
          <p:txBody>
            <a:bodyPr anchor="ctr"/>
            <a:lstStyle/>
            <a:p>
              <a:pPr algn="ctr"/>
              <a:endParaRPr b="1" dirty="0">
                <a:cs typeface="+mn-ea"/>
                <a:sym typeface="+mn-lt"/>
              </a:endParaRPr>
            </a:p>
          </p:txBody>
        </p:sp>
        <p:sp>
          <p:nvSpPr>
            <p:cNvPr id="16" name="Oval 44"/>
            <p:cNvSpPr/>
            <p:nvPr/>
          </p:nvSpPr>
          <p:spPr bwMode="auto">
            <a:xfrm>
              <a:off x="4377674" y="-835057"/>
              <a:ext cx="2557970" cy="2557971"/>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a:solidFill>
                    <a:schemeClr val="tx1">
                      <a:lumMod val="75000"/>
                      <a:lumOff val="25000"/>
                    </a:schemeClr>
                  </a:solidFill>
                  <a:cs typeface="+mn-ea"/>
                  <a:sym typeface="+mn-lt"/>
                </a:rPr>
                <a:t>目录 </a:t>
              </a:r>
              <a:br>
                <a:rPr lang="zh-CN" altLang="en-US" sz="2400" b="1" dirty="0">
                  <a:solidFill>
                    <a:schemeClr val="tx1">
                      <a:lumMod val="75000"/>
                      <a:lumOff val="25000"/>
                    </a:schemeClr>
                  </a:solidFill>
                  <a:cs typeface="+mn-ea"/>
                  <a:sym typeface="+mn-lt"/>
                </a:rPr>
              </a:br>
              <a:r>
                <a:rPr lang="en-US" altLang="zh-CN" sz="1100" b="1" dirty="0">
                  <a:solidFill>
                    <a:schemeClr val="tx1">
                      <a:lumMod val="75000"/>
                      <a:lumOff val="25000"/>
                    </a:schemeClr>
                  </a:solidFill>
                  <a:cs typeface="+mn-ea"/>
                  <a:sym typeface="+mn-lt"/>
                </a:rPr>
                <a:t>CONTENT</a:t>
              </a:r>
              <a:endParaRPr lang="en-US" altLang="zh-CN" sz="2400" b="1" dirty="0">
                <a:solidFill>
                  <a:schemeClr val="tx1">
                    <a:lumMod val="75000"/>
                    <a:lumOff val="25000"/>
                  </a:schemeClr>
                </a:solidFill>
                <a:cs typeface="+mn-ea"/>
                <a:sym typeface="+mn-lt"/>
              </a:endParaRPr>
            </a:p>
          </p:txBody>
        </p:sp>
        <p:sp>
          <p:nvSpPr>
            <p:cNvPr id="17" name="Oval 47"/>
            <p:cNvSpPr/>
            <p:nvPr/>
          </p:nvSpPr>
          <p:spPr bwMode="auto">
            <a:xfrm>
              <a:off x="7204217" y="152636"/>
              <a:ext cx="612068" cy="612068"/>
            </a:xfrm>
            <a:prstGeom prst="ellipse">
              <a:avLst/>
            </a:prstGeom>
            <a:solidFill>
              <a:srgbClr val="3B4761">
                <a:alpha val="70000"/>
              </a:srgbClr>
            </a:solidFill>
            <a:ln w="19050">
              <a:noFill/>
              <a:round/>
            </a:ln>
          </p:spPr>
          <p:txBody>
            <a:bodyPr anchor="ctr"/>
            <a:lstStyle/>
            <a:p>
              <a:pPr algn="ctr"/>
              <a:endParaRPr b="1" dirty="0">
                <a:cs typeface="+mn-ea"/>
                <a:sym typeface="+mn-lt"/>
              </a:endParaRPr>
            </a:p>
          </p:txBody>
        </p:sp>
      </p:grpSp>
      <p:sp>
        <p:nvSpPr>
          <p:cNvPr id="3" name="文本框 2"/>
          <p:cNvSpPr txBox="1"/>
          <p:nvPr/>
        </p:nvSpPr>
        <p:spPr>
          <a:xfrm>
            <a:off x="3801110" y="555625"/>
            <a:ext cx="2534920" cy="615315"/>
          </a:xfrm>
          <a:prstGeom prst="rect">
            <a:avLst/>
          </a:prstGeom>
          <a:noFill/>
        </p:spPr>
        <p:txBody>
          <a:bodyPr wrap="none" rtlCol="0">
            <a:no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人体动作识别</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f961143ced4f0a1f0844805cf988922"/>
          <p:cNvPicPr>
            <a:picLocks noChangeAspect="1"/>
          </p:cNvPicPr>
          <p:nvPr/>
        </p:nvPicPr>
        <p:blipFill>
          <a:blip r:embed="rId1"/>
          <a:stretch>
            <a:fillRect/>
          </a:stretch>
        </p:blipFill>
        <p:spPr>
          <a:xfrm>
            <a:off x="2051685" y="1059815"/>
            <a:ext cx="2404110" cy="2348865"/>
          </a:xfrm>
          <a:prstGeom prst="rect">
            <a:avLst/>
          </a:prstGeom>
        </p:spPr>
      </p:pic>
      <p:sp>
        <p:nvSpPr>
          <p:cNvPr id="14" name="Oval 3"/>
          <p:cNvSpPr/>
          <p:nvPr/>
        </p:nvSpPr>
        <p:spPr bwMode="auto">
          <a:xfrm>
            <a:off x="519049" y="1019011"/>
            <a:ext cx="769420" cy="769421"/>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5" name="Oval 2"/>
          <p:cNvSpPr/>
          <p:nvPr/>
        </p:nvSpPr>
        <p:spPr bwMode="auto">
          <a:xfrm>
            <a:off x="611550" y="267036"/>
            <a:ext cx="932952" cy="932953"/>
          </a:xfrm>
          <a:prstGeom prst="ellipse">
            <a:avLst/>
          </a:prstGeom>
          <a:solidFill>
            <a:schemeClr val="accent2">
              <a:alpha val="70000"/>
            </a:schemeClr>
          </a:solidFill>
          <a:ln w="19050">
            <a:noFill/>
            <a:round/>
          </a:ln>
        </p:spPr>
        <p:txBody>
          <a:bodyPr anchor="ctr"/>
          <a:lstStyle/>
          <a:p>
            <a:pPr algn="ctr"/>
            <a:endParaRPr dirty="0">
              <a:cs typeface="+mn-ea"/>
              <a:sym typeface="+mn-lt"/>
            </a:endParaRPr>
          </a:p>
        </p:txBody>
      </p:sp>
      <p:sp>
        <p:nvSpPr>
          <p:cNvPr id="16" name="Oval 1"/>
          <p:cNvSpPr/>
          <p:nvPr/>
        </p:nvSpPr>
        <p:spPr bwMode="auto">
          <a:xfrm>
            <a:off x="970943" y="544203"/>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dirty="0">
                <a:solidFill>
                  <a:schemeClr val="tx1">
                    <a:lumMod val="75000"/>
                    <a:lumOff val="25000"/>
                  </a:schemeClr>
                </a:solidFill>
                <a:latin typeface="Agency FB" panose="020B0503020202020204" pitchFamily="34" charset="0"/>
                <a:cs typeface="+mn-ea"/>
                <a:sym typeface="+mn-lt"/>
              </a:rPr>
              <a:t>01</a:t>
            </a:r>
            <a:endParaRPr lang="en-US" altLang="zh-CN" sz="4400" dirty="0">
              <a:solidFill>
                <a:schemeClr val="tx1">
                  <a:lumMod val="75000"/>
                  <a:lumOff val="25000"/>
                </a:schemeClr>
              </a:solidFill>
              <a:latin typeface="Agency FB" panose="020B0503020202020204" pitchFamily="34" charset="0"/>
              <a:cs typeface="+mn-ea"/>
              <a:sym typeface="+mn-lt"/>
            </a:endParaRPr>
          </a:p>
        </p:txBody>
      </p:sp>
      <p:sp>
        <p:nvSpPr>
          <p:cNvPr id="17" name="Oval 4"/>
          <p:cNvSpPr/>
          <p:nvPr/>
        </p:nvSpPr>
        <p:spPr bwMode="auto">
          <a:xfrm>
            <a:off x="1422838" y="1788431"/>
            <a:ext cx="384711" cy="384711"/>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18" name="Oval 5"/>
          <p:cNvSpPr/>
          <p:nvPr/>
        </p:nvSpPr>
        <p:spPr bwMode="auto">
          <a:xfrm>
            <a:off x="245636" y="882304"/>
            <a:ext cx="273413" cy="273413"/>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9" name="Oval 6"/>
          <p:cNvSpPr/>
          <p:nvPr/>
        </p:nvSpPr>
        <p:spPr bwMode="auto">
          <a:xfrm>
            <a:off x="1981353" y="257954"/>
            <a:ext cx="273413" cy="273413"/>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sp>
        <p:nvSpPr>
          <p:cNvPr id="12" name="TextBox 11"/>
          <p:cNvSpPr txBox="1"/>
          <p:nvPr/>
        </p:nvSpPr>
        <p:spPr>
          <a:xfrm>
            <a:off x="2195195" y="126365"/>
            <a:ext cx="4011295" cy="537210"/>
          </a:xfrm>
          <a:prstGeom prst="rect">
            <a:avLst/>
          </a:prstGeom>
          <a:noFill/>
        </p:spPr>
        <p:txBody>
          <a:bodyPr wrap="none" lIns="360000" tIns="0" rIns="0" bIns="0" anchor="b" anchorCtr="0">
            <a:normAutofit/>
          </a:bodyPr>
          <a:lstStyle/>
          <a:p>
            <a:r>
              <a:rPr lang="zh-CN" altLang="en-US" sz="2800" dirty="0">
                <a:cs typeface="+mn-ea"/>
                <a:sym typeface="+mn-lt"/>
              </a:rPr>
              <a:t>原型系统</a:t>
            </a:r>
            <a:endParaRPr lang="zh-CN" altLang="en-US" sz="2800" dirty="0">
              <a:cs typeface="+mn-ea"/>
              <a:sym typeface="+mn-lt"/>
            </a:endParaRPr>
          </a:p>
        </p:txBody>
      </p:sp>
      <p:pic>
        <p:nvPicPr>
          <p:cNvPr id="4" name="图片 3" descr="c8ae14baf64c50863262c8a644d2af8"/>
          <p:cNvPicPr>
            <a:picLocks noChangeAspect="1"/>
          </p:cNvPicPr>
          <p:nvPr/>
        </p:nvPicPr>
        <p:blipFill>
          <a:blip r:embed="rId2"/>
          <a:stretch>
            <a:fillRect/>
          </a:stretch>
        </p:blipFill>
        <p:spPr>
          <a:xfrm>
            <a:off x="4643755" y="1059815"/>
            <a:ext cx="2226310" cy="2349500"/>
          </a:xfrm>
          <a:prstGeom prst="rect">
            <a:avLst/>
          </a:prstGeom>
        </p:spPr>
      </p:pic>
      <p:sp>
        <p:nvSpPr>
          <p:cNvPr id="2" name="文本框 1"/>
          <p:cNvSpPr txBox="1"/>
          <p:nvPr/>
        </p:nvSpPr>
        <p:spPr>
          <a:xfrm>
            <a:off x="1981200" y="628015"/>
            <a:ext cx="7019290" cy="3458845"/>
          </a:xfrm>
          <a:prstGeom prst="rect">
            <a:avLst/>
          </a:prstGeom>
          <a:noFill/>
        </p:spPr>
        <p:txBody>
          <a:bodyPr wrap="none" rtlCol="0">
            <a:noAutofit/>
          </a:bodyPr>
          <a:lstStyle/>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针对上次实验结果，我们组进行了以下改进：</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将视频中人体骨骼完善（分别为旧和新）</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可以很明显的看出在原来基础上检测的点数变多，可以识别标出人体33个关键点的3D坐标</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并且受环境影响小。</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lgn="l">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buFont typeface="+mj-ea"/>
              <a:buNone/>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3"/>
          <p:cNvSpPr/>
          <p:nvPr>
            <p:custDataLst>
              <p:tags r:id="rId1"/>
            </p:custDataLst>
          </p:nvPr>
        </p:nvSpPr>
        <p:spPr bwMode="auto">
          <a:xfrm>
            <a:off x="519049" y="1019011"/>
            <a:ext cx="769420" cy="769421"/>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5" name="Oval 2"/>
          <p:cNvSpPr/>
          <p:nvPr>
            <p:custDataLst>
              <p:tags r:id="rId2"/>
            </p:custDataLst>
          </p:nvPr>
        </p:nvSpPr>
        <p:spPr bwMode="auto">
          <a:xfrm>
            <a:off x="611550" y="267036"/>
            <a:ext cx="932952" cy="932953"/>
          </a:xfrm>
          <a:prstGeom prst="ellipse">
            <a:avLst/>
          </a:prstGeom>
          <a:solidFill>
            <a:schemeClr val="accent2">
              <a:alpha val="70000"/>
            </a:schemeClr>
          </a:solidFill>
          <a:ln w="19050">
            <a:noFill/>
            <a:round/>
          </a:ln>
        </p:spPr>
        <p:txBody>
          <a:bodyPr anchor="ctr"/>
          <a:lstStyle/>
          <a:p>
            <a:pPr algn="ctr"/>
            <a:endParaRPr dirty="0">
              <a:cs typeface="+mn-ea"/>
              <a:sym typeface="+mn-lt"/>
            </a:endParaRPr>
          </a:p>
        </p:txBody>
      </p:sp>
      <p:sp>
        <p:nvSpPr>
          <p:cNvPr id="16" name="Oval 1"/>
          <p:cNvSpPr/>
          <p:nvPr>
            <p:custDataLst>
              <p:tags r:id="rId3"/>
            </p:custDataLst>
          </p:nvPr>
        </p:nvSpPr>
        <p:spPr bwMode="auto">
          <a:xfrm>
            <a:off x="970943" y="544203"/>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dirty="0">
                <a:solidFill>
                  <a:schemeClr val="tx1">
                    <a:lumMod val="75000"/>
                    <a:lumOff val="25000"/>
                  </a:schemeClr>
                </a:solidFill>
                <a:latin typeface="Agency FB" panose="020B0503020202020204" pitchFamily="34" charset="0"/>
                <a:cs typeface="+mn-ea"/>
                <a:sym typeface="+mn-lt"/>
              </a:rPr>
              <a:t>01</a:t>
            </a:r>
            <a:endParaRPr lang="en-US" altLang="zh-CN" sz="4400" dirty="0">
              <a:solidFill>
                <a:schemeClr val="tx1">
                  <a:lumMod val="75000"/>
                  <a:lumOff val="25000"/>
                </a:schemeClr>
              </a:solidFill>
              <a:latin typeface="Agency FB" panose="020B0503020202020204" pitchFamily="34" charset="0"/>
              <a:cs typeface="+mn-ea"/>
              <a:sym typeface="+mn-lt"/>
            </a:endParaRPr>
          </a:p>
        </p:txBody>
      </p:sp>
      <p:sp>
        <p:nvSpPr>
          <p:cNvPr id="17" name="Oval 4"/>
          <p:cNvSpPr/>
          <p:nvPr>
            <p:custDataLst>
              <p:tags r:id="rId4"/>
            </p:custDataLst>
          </p:nvPr>
        </p:nvSpPr>
        <p:spPr bwMode="auto">
          <a:xfrm>
            <a:off x="1422838" y="1788431"/>
            <a:ext cx="384711" cy="384711"/>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18" name="Oval 5"/>
          <p:cNvSpPr/>
          <p:nvPr>
            <p:custDataLst>
              <p:tags r:id="rId5"/>
            </p:custDataLst>
          </p:nvPr>
        </p:nvSpPr>
        <p:spPr bwMode="auto">
          <a:xfrm>
            <a:off x="245636" y="882304"/>
            <a:ext cx="273413" cy="273413"/>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9" name="Oval 6"/>
          <p:cNvSpPr/>
          <p:nvPr>
            <p:custDataLst>
              <p:tags r:id="rId6"/>
            </p:custDataLst>
          </p:nvPr>
        </p:nvSpPr>
        <p:spPr bwMode="auto">
          <a:xfrm>
            <a:off x="1981353" y="257954"/>
            <a:ext cx="273413" cy="273413"/>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sp>
        <p:nvSpPr>
          <p:cNvPr id="12" name="TextBox 11"/>
          <p:cNvSpPr txBox="1"/>
          <p:nvPr>
            <p:custDataLst>
              <p:tags r:id="rId7"/>
            </p:custDataLst>
          </p:nvPr>
        </p:nvSpPr>
        <p:spPr>
          <a:xfrm>
            <a:off x="2195830" y="123825"/>
            <a:ext cx="4011295" cy="537210"/>
          </a:xfrm>
          <a:prstGeom prst="rect">
            <a:avLst/>
          </a:prstGeom>
          <a:noFill/>
        </p:spPr>
        <p:txBody>
          <a:bodyPr wrap="none" lIns="360000" tIns="0" rIns="0" bIns="0" anchor="b" anchorCtr="0">
            <a:normAutofit/>
          </a:bodyPr>
          <a:lstStyle/>
          <a:p>
            <a:r>
              <a:rPr lang="zh-CN" altLang="en-US" sz="2800" dirty="0">
                <a:cs typeface="+mn-ea"/>
                <a:sym typeface="+mn-lt"/>
              </a:rPr>
              <a:t>原型系统</a:t>
            </a:r>
            <a:endParaRPr lang="zh-CN" altLang="en-US" sz="2800" dirty="0">
              <a:cs typeface="+mn-ea"/>
              <a:sym typeface="+mn-lt"/>
            </a:endParaRPr>
          </a:p>
        </p:txBody>
      </p:sp>
      <p:sp>
        <p:nvSpPr>
          <p:cNvPr id="2" name="文本框 1"/>
          <p:cNvSpPr txBox="1"/>
          <p:nvPr/>
        </p:nvSpPr>
        <p:spPr>
          <a:xfrm>
            <a:off x="2446020" y="1584960"/>
            <a:ext cx="309880" cy="460375"/>
          </a:xfrm>
          <a:prstGeom prst="rect">
            <a:avLst/>
          </a:prstGeom>
          <a:noFill/>
        </p:spPr>
        <p:txBody>
          <a:bodyPr wrap="none" rtlCol="0">
            <a:spAutoFit/>
          </a:bodyPr>
          <a:lstStyle/>
          <a:p>
            <a:pPr indent="0">
              <a:buFont typeface="+mj-ea"/>
              <a:buNone/>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0">
              <a:buFont typeface="+mj-ea"/>
              <a:buNone/>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57b7939d653c625e45b939e83c680d33">
            <a:hlinkClick r:id="" action="ppaction://media"/>
          </p:cNvPr>
          <p:cNvPicPr/>
          <p:nvPr>
            <a:videoFile r:link="rId8"/>
            <p:extLst>
              <p:ext uri="{DAA4B4D4-6D71-4841-9C94-3DE7FCFB9230}">
                <p14:media xmlns:p14="http://schemas.microsoft.com/office/powerpoint/2010/main" r:embed="rId9"/>
              </p:ext>
            </p:extLst>
          </p:nvPr>
        </p:nvPicPr>
        <p:blipFill>
          <a:blip r:embed="rId10"/>
          <a:stretch>
            <a:fillRect/>
          </a:stretch>
        </p:blipFill>
        <p:spPr>
          <a:xfrm>
            <a:off x="4716145" y="210185"/>
            <a:ext cx="4468495" cy="4933315"/>
          </a:xfrm>
          <a:prstGeom prst="rect">
            <a:avLst/>
          </a:prstGeom>
        </p:spPr>
      </p:pic>
      <p:sp>
        <p:nvSpPr>
          <p:cNvPr id="5" name="文本框 4"/>
          <p:cNvSpPr txBox="1"/>
          <p:nvPr/>
        </p:nvSpPr>
        <p:spPr>
          <a:xfrm>
            <a:off x="2382520" y="762000"/>
            <a:ext cx="2152015" cy="4137660"/>
          </a:xfrm>
          <a:prstGeom prst="rect">
            <a:avLst/>
          </a:prstGeom>
          <a:noFill/>
        </p:spPr>
        <p:txBody>
          <a:bodyPr wrap="none" rtlCol="0">
            <a:noAutofit/>
          </a:bodyPr>
          <a:lstStyle/>
          <a:p>
            <a:pPr algn="l"/>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将标签种类增加，并且可以</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随视频中动作的变化来，显示</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出不同的标签类型，同时将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gui</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界面经行优化</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3"/>
          <p:cNvSpPr/>
          <p:nvPr/>
        </p:nvSpPr>
        <p:spPr bwMode="auto">
          <a:xfrm>
            <a:off x="2260219" y="2108671"/>
            <a:ext cx="769420" cy="769421"/>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5" name="Oval 2"/>
          <p:cNvSpPr/>
          <p:nvPr/>
        </p:nvSpPr>
        <p:spPr bwMode="auto">
          <a:xfrm>
            <a:off x="2352720" y="1356696"/>
            <a:ext cx="932952" cy="932953"/>
          </a:xfrm>
          <a:prstGeom prst="ellipse">
            <a:avLst/>
          </a:prstGeom>
          <a:solidFill>
            <a:schemeClr val="accent2">
              <a:alpha val="70000"/>
            </a:schemeClr>
          </a:solidFill>
          <a:ln w="19050">
            <a:noFill/>
            <a:round/>
          </a:ln>
        </p:spPr>
        <p:txBody>
          <a:bodyPr anchor="ctr"/>
          <a:lstStyle/>
          <a:p>
            <a:pPr algn="ctr"/>
            <a:endParaRPr dirty="0">
              <a:cs typeface="+mn-ea"/>
              <a:sym typeface="+mn-lt"/>
            </a:endParaRPr>
          </a:p>
        </p:txBody>
      </p:sp>
      <p:sp>
        <p:nvSpPr>
          <p:cNvPr id="16" name="Oval 1"/>
          <p:cNvSpPr/>
          <p:nvPr/>
        </p:nvSpPr>
        <p:spPr bwMode="auto">
          <a:xfrm>
            <a:off x="2712113" y="1633863"/>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400" dirty="0">
                <a:solidFill>
                  <a:schemeClr val="tx1">
                    <a:lumMod val="75000"/>
                    <a:lumOff val="25000"/>
                  </a:schemeClr>
                </a:solidFill>
                <a:latin typeface="Agency FB" panose="020B0503020202020204" pitchFamily="34" charset="0"/>
                <a:cs typeface="+mn-ea"/>
                <a:sym typeface="+mn-lt"/>
              </a:rPr>
              <a:t>02</a:t>
            </a:r>
            <a:endParaRPr lang="en-US" altLang="zh-CN" sz="4400" dirty="0">
              <a:solidFill>
                <a:schemeClr val="tx1">
                  <a:lumMod val="75000"/>
                  <a:lumOff val="25000"/>
                </a:schemeClr>
              </a:solidFill>
              <a:latin typeface="Agency FB" panose="020B0503020202020204" pitchFamily="34" charset="0"/>
              <a:cs typeface="+mn-ea"/>
              <a:sym typeface="+mn-lt"/>
            </a:endParaRPr>
          </a:p>
        </p:txBody>
      </p:sp>
      <p:sp>
        <p:nvSpPr>
          <p:cNvPr id="17" name="Oval 4"/>
          <p:cNvSpPr/>
          <p:nvPr/>
        </p:nvSpPr>
        <p:spPr bwMode="auto">
          <a:xfrm>
            <a:off x="3164008" y="2878091"/>
            <a:ext cx="384711" cy="384711"/>
          </a:xfrm>
          <a:prstGeom prst="ellipse">
            <a:avLst/>
          </a:prstGeom>
          <a:solidFill>
            <a:schemeClr val="accent3">
              <a:alpha val="70000"/>
            </a:schemeClr>
          </a:solidFill>
          <a:ln w="19050">
            <a:noFill/>
            <a:round/>
          </a:ln>
        </p:spPr>
        <p:txBody>
          <a:bodyPr anchor="ctr"/>
          <a:lstStyle/>
          <a:p>
            <a:pPr algn="ctr"/>
            <a:endParaRPr dirty="0">
              <a:cs typeface="+mn-ea"/>
              <a:sym typeface="+mn-lt"/>
            </a:endParaRPr>
          </a:p>
        </p:txBody>
      </p:sp>
      <p:sp>
        <p:nvSpPr>
          <p:cNvPr id="18" name="Oval 5"/>
          <p:cNvSpPr/>
          <p:nvPr/>
        </p:nvSpPr>
        <p:spPr bwMode="auto">
          <a:xfrm>
            <a:off x="1986806" y="1971964"/>
            <a:ext cx="273413" cy="273413"/>
          </a:xfrm>
          <a:prstGeom prst="ellipse">
            <a:avLst/>
          </a:prstGeom>
          <a:solidFill>
            <a:schemeClr val="accent4">
              <a:lumMod val="60000"/>
              <a:lumOff val="40000"/>
              <a:alpha val="70000"/>
            </a:schemeClr>
          </a:solidFill>
          <a:ln w="19050">
            <a:noFill/>
            <a:round/>
          </a:ln>
        </p:spPr>
        <p:txBody>
          <a:bodyPr anchor="ctr"/>
          <a:lstStyle/>
          <a:p>
            <a:pPr algn="ctr"/>
            <a:endParaRPr dirty="0">
              <a:cs typeface="+mn-ea"/>
              <a:sym typeface="+mn-lt"/>
            </a:endParaRPr>
          </a:p>
        </p:txBody>
      </p:sp>
      <p:sp>
        <p:nvSpPr>
          <p:cNvPr id="19" name="Oval 6"/>
          <p:cNvSpPr/>
          <p:nvPr/>
        </p:nvSpPr>
        <p:spPr bwMode="auto">
          <a:xfrm>
            <a:off x="3722523" y="1347614"/>
            <a:ext cx="273413" cy="273413"/>
          </a:xfrm>
          <a:prstGeom prst="ellipse">
            <a:avLst/>
          </a:prstGeom>
          <a:solidFill>
            <a:schemeClr val="accent3">
              <a:lumMod val="60000"/>
              <a:lumOff val="40000"/>
              <a:alpha val="70000"/>
            </a:schemeClr>
          </a:solidFill>
          <a:ln w="19050">
            <a:noFill/>
            <a:round/>
          </a:ln>
        </p:spPr>
        <p:txBody>
          <a:bodyPr anchor="ctr"/>
          <a:lstStyle/>
          <a:p>
            <a:pPr algn="ctr"/>
            <a:endParaRPr dirty="0">
              <a:cs typeface="+mn-ea"/>
              <a:sym typeface="+mn-lt"/>
            </a:endParaRPr>
          </a:p>
        </p:txBody>
      </p:sp>
      <p:sp>
        <p:nvSpPr>
          <p:cNvPr id="12" name="TextBox 11"/>
          <p:cNvSpPr txBox="1"/>
          <p:nvPr/>
        </p:nvSpPr>
        <p:spPr>
          <a:xfrm>
            <a:off x="3728720" y="1880870"/>
            <a:ext cx="4011295" cy="537210"/>
          </a:xfrm>
          <a:prstGeom prst="rect">
            <a:avLst/>
          </a:prstGeom>
          <a:noFill/>
        </p:spPr>
        <p:txBody>
          <a:bodyPr wrap="none" lIns="360000" tIns="0" rIns="0" bIns="0" anchor="b" anchorCtr="0">
            <a:normAutofit/>
          </a:bodyPr>
          <a:lstStyle/>
          <a:p>
            <a:r>
              <a:rPr lang="zh-CN" altLang="en-US" sz="2800" dirty="0">
                <a:cs typeface="+mn-ea"/>
                <a:sym typeface="+mn-lt"/>
              </a:rPr>
              <a:t>实验结果</a:t>
            </a:r>
            <a:endParaRPr lang="zh-CN" altLang="en-US" sz="2800" dirty="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7504" y="22159"/>
            <a:ext cx="4572000" cy="369332"/>
          </a:xfrm>
          <a:prstGeom prst="rect">
            <a:avLst/>
          </a:prstGeom>
          <a:noFill/>
        </p:spPr>
        <p:txBody>
          <a:bodyPr wrap="square">
            <a:spAutoFit/>
          </a:bodyPr>
          <a:lstStyle/>
          <a:p>
            <a:pPr algn="l"/>
            <a:r>
              <a:rPr lang="zh-CN" altLang="en-US" sz="1800" dirty="0">
                <a:solidFill>
                  <a:srgbClr val="EC8C8D"/>
                </a:solidFill>
                <a:latin typeface="+mn-lt"/>
                <a:ea typeface="+mn-ea"/>
                <a:cs typeface="+mn-ea"/>
                <a:sym typeface="+mn-lt"/>
              </a:rPr>
              <a:t>动作识别</a:t>
            </a:r>
            <a:r>
              <a:rPr lang="en-US" altLang="zh-CN" sz="1800" dirty="0">
                <a:solidFill>
                  <a:srgbClr val="EC8C8D"/>
                </a:solidFill>
                <a:latin typeface="+mn-lt"/>
                <a:ea typeface="+mn-ea"/>
                <a:cs typeface="+mn-ea"/>
                <a:sym typeface="+mn-lt"/>
              </a:rPr>
              <a:t>-</a:t>
            </a:r>
            <a:r>
              <a:rPr lang="zh-CN" altLang="en-US" sz="1800" dirty="0">
                <a:solidFill>
                  <a:srgbClr val="EC8C8D"/>
                </a:solidFill>
                <a:latin typeface="+mn-lt"/>
                <a:ea typeface="+mn-ea"/>
                <a:cs typeface="+mn-ea"/>
                <a:sym typeface="+mn-lt"/>
              </a:rPr>
              <a:t>视频</a:t>
            </a:r>
            <a:endParaRPr lang="en-GB" altLang="zh-CN" sz="1800" dirty="0">
              <a:solidFill>
                <a:srgbClr val="EC8C8D"/>
              </a:solidFill>
              <a:latin typeface="+mn-lt"/>
              <a:ea typeface="+mn-ea"/>
              <a:cs typeface="+mn-ea"/>
              <a:sym typeface="+mn-lt"/>
            </a:endParaRPr>
          </a:p>
        </p:txBody>
      </p:sp>
      <p:pic>
        <p:nvPicPr>
          <p:cNvPr id="2" name="图片 1"/>
          <p:cNvPicPr>
            <a:picLocks noChangeAspect="1"/>
          </p:cNvPicPr>
          <p:nvPr>
            <p:custDataLst>
              <p:tags r:id="rId1"/>
            </p:custDataLst>
          </p:nvPr>
        </p:nvPicPr>
        <p:blipFill>
          <a:blip r:embed="rId2"/>
          <a:stretch>
            <a:fillRect/>
          </a:stretch>
        </p:blipFill>
        <p:spPr>
          <a:xfrm>
            <a:off x="323215" y="771525"/>
            <a:ext cx="8587105" cy="39223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512" y="123478"/>
            <a:ext cx="4572000" cy="369332"/>
          </a:xfrm>
          <a:prstGeom prst="rect">
            <a:avLst/>
          </a:prstGeom>
          <a:noFill/>
        </p:spPr>
        <p:txBody>
          <a:bodyPr wrap="square">
            <a:spAutoFit/>
          </a:bodyPr>
          <a:lstStyle/>
          <a:p>
            <a:pPr algn="l"/>
            <a:r>
              <a:rPr lang="zh-CN" altLang="en-US" sz="1800" dirty="0">
                <a:solidFill>
                  <a:srgbClr val="EC8C8D"/>
                </a:solidFill>
                <a:latin typeface="+mn-lt"/>
                <a:ea typeface="+mn-ea"/>
                <a:cs typeface="+mn-ea"/>
                <a:sym typeface="+mn-lt"/>
              </a:rPr>
              <a:t>动作识别</a:t>
            </a:r>
            <a:r>
              <a:rPr lang="en-US" altLang="zh-CN" sz="1800" dirty="0">
                <a:solidFill>
                  <a:srgbClr val="EC8C8D"/>
                </a:solidFill>
                <a:latin typeface="+mn-lt"/>
                <a:ea typeface="+mn-ea"/>
                <a:cs typeface="+mn-ea"/>
                <a:sym typeface="+mn-lt"/>
              </a:rPr>
              <a:t>-</a:t>
            </a:r>
            <a:r>
              <a:rPr lang="zh-CN" altLang="en-US" sz="1800" dirty="0">
                <a:solidFill>
                  <a:srgbClr val="EC8C8D"/>
                </a:solidFill>
                <a:latin typeface="+mn-lt"/>
                <a:ea typeface="+mn-ea"/>
                <a:cs typeface="+mn-ea"/>
                <a:sym typeface="+mn-lt"/>
              </a:rPr>
              <a:t>视频</a:t>
            </a:r>
            <a:endParaRPr lang="en-GB" altLang="zh-CN" sz="1800" dirty="0">
              <a:solidFill>
                <a:srgbClr val="EC8C8D"/>
              </a:solidFill>
              <a:latin typeface="+mn-lt"/>
              <a:ea typeface="+mn-ea"/>
              <a:cs typeface="+mn-ea"/>
              <a:sym typeface="+mn-lt"/>
            </a:endParaRPr>
          </a:p>
        </p:txBody>
      </p:sp>
      <p:pic>
        <p:nvPicPr>
          <p:cNvPr id="4" name="output1">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07315" y="1482090"/>
            <a:ext cx="4380230" cy="2482215"/>
          </a:xfrm>
          <a:prstGeom prst="rect">
            <a:avLst/>
          </a:prstGeom>
        </p:spPr>
      </p:pic>
      <p:pic>
        <p:nvPicPr>
          <p:cNvPr id="2" name="2">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4499610" y="1475740"/>
            <a:ext cx="4570730" cy="265049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video fullScrn="0">
              <p:cMediaNode>
                <p:cTn id="3" fill="hold" display="1">
                  <p:stCondLst>
                    <p:cond delay="indefinite"/>
                  </p:stCondLst>
                </p:cTn>
                <p:tgtEl>
                  <p:spTgt spid="2"/>
                </p:tgtEl>
              </p:cMediaNode>
            </p:video>
            <p:seq concurrent="1" nextAc="seek">
              <p:cTn id="4" restart="whenNotActive" fill="hold" evtFilter="cancelBubble" nodeType="interactiveSeq">
                <p:stCondLst>
                  <p:cond evt="onClick" delay="0">
                    <p:tgtEl>
                      <p:spTgt spid="2"/>
                    </p:tgtEl>
                  </p:cond>
                </p:stCondLst>
                <p:endSync evt="end" delay="0">
                  <p:rtn val="all"/>
                </p:endSync>
                <p:childTnLst>
                  <p:par>
                    <p:cTn id="5" fill="hold">
                      <p:stCondLst>
                        <p:cond delay="0"/>
                      </p:stCondLst>
                      <p:childTnLst>
                        <p:par>
                          <p:cTn id="6" fill="hold">
                            <p:stCondLst>
                              <p:cond delay="0"/>
                            </p:stCondLst>
                            <p:childTnLst>
                              <p:par>
                                <p:cTn id="7" presetID="2" presetClass="mediacall" presetSubtype="0" fill="hold" nodeType="clickEffect">
                                  <p:stCondLst>
                                    <p:cond delay="0"/>
                                  </p:stCondLst>
                                  <p:childTnLst>
                                    <p:cmd type="call" cmd="togglePause">
                                      <p:cBhvr additive="base">
                                        <p:cTn id="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512" y="123478"/>
            <a:ext cx="4572000" cy="369332"/>
          </a:xfrm>
          <a:prstGeom prst="rect">
            <a:avLst/>
          </a:prstGeom>
          <a:noFill/>
        </p:spPr>
        <p:txBody>
          <a:bodyPr wrap="square">
            <a:spAutoFit/>
          </a:bodyPr>
          <a:lstStyle/>
          <a:p>
            <a:pPr algn="l"/>
            <a:r>
              <a:rPr lang="zh-CN" altLang="en-US" sz="1800" dirty="0">
                <a:solidFill>
                  <a:srgbClr val="EC8C8D"/>
                </a:solidFill>
                <a:latin typeface="+mn-lt"/>
                <a:ea typeface="+mn-ea"/>
                <a:cs typeface="+mn-ea"/>
                <a:sym typeface="+mn-lt"/>
              </a:rPr>
              <a:t>动作识别</a:t>
            </a:r>
            <a:r>
              <a:rPr lang="en-US" altLang="zh-CN" sz="1800" dirty="0">
                <a:solidFill>
                  <a:srgbClr val="EC8C8D"/>
                </a:solidFill>
                <a:latin typeface="+mn-lt"/>
                <a:ea typeface="+mn-ea"/>
                <a:cs typeface="+mn-ea"/>
                <a:sym typeface="+mn-lt"/>
              </a:rPr>
              <a:t>-</a:t>
            </a:r>
            <a:r>
              <a:rPr lang="zh-CN" altLang="en-US" sz="1800" dirty="0">
                <a:solidFill>
                  <a:srgbClr val="EC8C8D"/>
                </a:solidFill>
                <a:latin typeface="+mn-lt"/>
                <a:ea typeface="+mn-ea"/>
                <a:cs typeface="+mn-ea"/>
                <a:sym typeface="+mn-lt"/>
              </a:rPr>
              <a:t>视频</a:t>
            </a:r>
            <a:endParaRPr lang="en-GB" altLang="zh-CN" sz="1800" dirty="0">
              <a:solidFill>
                <a:srgbClr val="EC8C8D"/>
              </a:solidFill>
              <a:latin typeface="+mn-lt"/>
              <a:ea typeface="+mn-ea"/>
              <a:cs typeface="+mn-ea"/>
              <a:sym typeface="+mn-lt"/>
            </a:endParaRPr>
          </a:p>
        </p:txBody>
      </p:sp>
      <p:pic>
        <p:nvPicPr>
          <p:cNvPr id="3" name="output2">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852295" y="537845"/>
            <a:ext cx="2959100" cy="4433570"/>
          </a:xfrm>
          <a:prstGeom prst="rect">
            <a:avLst/>
          </a:prstGeom>
        </p:spPr>
      </p:pic>
      <p:pic>
        <p:nvPicPr>
          <p:cNvPr id="4" name="3">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5147945" y="555625"/>
            <a:ext cx="3206750" cy="43980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video fullScrn="0">
              <p:cMediaNode>
                <p:cTn id="8" fill="hold" display="1">
                  <p:stCondLst>
                    <p:cond delay="indefinite"/>
                  </p:stCondLst>
                </p:cTn>
                <p:tgtEl>
                  <p:spTgt spid="4"/>
                </p:tgtEl>
              </p:cMediaNode>
            </p:video>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Oval 3"/>
          <p:cNvSpPr/>
          <p:nvPr>
            <p:custDataLst>
              <p:tags r:id="rId1"/>
            </p:custDataLst>
          </p:nvPr>
        </p:nvSpPr>
        <p:spPr bwMode="auto">
          <a:xfrm>
            <a:off x="519684" y="886931"/>
            <a:ext cx="769420" cy="769421"/>
          </a:xfrm>
          <a:prstGeom prst="ellipse">
            <a:avLst/>
          </a:prstGeom>
          <a:solidFill>
            <a:schemeClr val="accent4">
              <a:lumMod val="60000"/>
              <a:lumOff val="40000"/>
              <a:alpha val="70000"/>
            </a:schemeClr>
          </a:solidFill>
          <a:ln w="19050">
            <a:noFill/>
            <a:round/>
          </a:ln>
        </p:spPr>
        <p:txBody>
          <a:bodyPr anchor="ctr"/>
          <a:p>
            <a:pPr algn="ctr"/>
            <a:endParaRPr dirty="0">
              <a:cs typeface="+mn-ea"/>
              <a:sym typeface="+mn-lt"/>
            </a:endParaRPr>
          </a:p>
        </p:txBody>
      </p:sp>
      <p:sp>
        <p:nvSpPr>
          <p:cNvPr id="15" name="Oval 2"/>
          <p:cNvSpPr/>
          <p:nvPr>
            <p:custDataLst>
              <p:tags r:id="rId2"/>
            </p:custDataLst>
          </p:nvPr>
        </p:nvSpPr>
        <p:spPr bwMode="auto">
          <a:xfrm>
            <a:off x="612185" y="134956"/>
            <a:ext cx="932952" cy="932953"/>
          </a:xfrm>
          <a:prstGeom prst="ellipse">
            <a:avLst/>
          </a:prstGeom>
          <a:solidFill>
            <a:schemeClr val="accent2">
              <a:alpha val="70000"/>
            </a:schemeClr>
          </a:solidFill>
          <a:ln w="19050">
            <a:noFill/>
            <a:round/>
          </a:ln>
        </p:spPr>
        <p:txBody>
          <a:bodyPr anchor="ctr"/>
          <a:p>
            <a:pPr algn="ctr"/>
            <a:endParaRPr dirty="0">
              <a:cs typeface="+mn-ea"/>
              <a:sym typeface="+mn-lt"/>
            </a:endParaRPr>
          </a:p>
        </p:txBody>
      </p:sp>
      <p:sp>
        <p:nvSpPr>
          <p:cNvPr id="16" name="Oval 1"/>
          <p:cNvSpPr/>
          <p:nvPr>
            <p:custDataLst>
              <p:tags r:id="rId3"/>
            </p:custDataLst>
          </p:nvPr>
        </p:nvSpPr>
        <p:spPr bwMode="auto">
          <a:xfrm>
            <a:off x="971578" y="412123"/>
            <a:ext cx="1147117" cy="1147117"/>
          </a:xfrm>
          <a:prstGeom prst="ellipse">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a:outerShdw blurRad="215900" dist="177800" dir="7200000" sx="102000" sy="102000" algn="t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spcBef>
                <a:spcPct val="0"/>
              </a:spcBef>
              <a:spcAft>
                <a:spcPct val="0"/>
              </a:spcAft>
            </a:pPr>
            <a:r>
              <a:rPr lang="en-US" altLang="zh-CN" sz="4400" dirty="0">
                <a:solidFill>
                  <a:schemeClr val="tx1">
                    <a:lumMod val="75000"/>
                    <a:lumOff val="25000"/>
                  </a:schemeClr>
                </a:solidFill>
                <a:latin typeface="Agency FB" panose="020B0503020202020204" pitchFamily="34" charset="0"/>
                <a:cs typeface="+mn-ea"/>
                <a:sym typeface="+mn-lt"/>
              </a:rPr>
              <a:t>03</a:t>
            </a:r>
            <a:endParaRPr lang="en-US" altLang="zh-CN" sz="4400" dirty="0">
              <a:solidFill>
                <a:schemeClr val="tx1">
                  <a:lumMod val="75000"/>
                  <a:lumOff val="25000"/>
                </a:schemeClr>
              </a:solidFill>
              <a:latin typeface="Agency FB" panose="020B0503020202020204" pitchFamily="34" charset="0"/>
              <a:cs typeface="+mn-ea"/>
              <a:sym typeface="+mn-lt"/>
            </a:endParaRPr>
          </a:p>
        </p:txBody>
      </p:sp>
      <p:sp>
        <p:nvSpPr>
          <p:cNvPr id="17" name="Oval 4"/>
          <p:cNvSpPr/>
          <p:nvPr>
            <p:custDataLst>
              <p:tags r:id="rId4"/>
            </p:custDataLst>
          </p:nvPr>
        </p:nvSpPr>
        <p:spPr bwMode="auto">
          <a:xfrm>
            <a:off x="1423473" y="1656351"/>
            <a:ext cx="384711" cy="384711"/>
          </a:xfrm>
          <a:prstGeom prst="ellipse">
            <a:avLst/>
          </a:prstGeom>
          <a:solidFill>
            <a:schemeClr val="accent3">
              <a:alpha val="70000"/>
            </a:schemeClr>
          </a:solidFill>
          <a:ln w="19050">
            <a:noFill/>
            <a:round/>
          </a:ln>
        </p:spPr>
        <p:txBody>
          <a:bodyPr anchor="ctr"/>
          <a:p>
            <a:pPr algn="ctr"/>
            <a:endParaRPr dirty="0">
              <a:cs typeface="+mn-ea"/>
              <a:sym typeface="+mn-lt"/>
            </a:endParaRPr>
          </a:p>
        </p:txBody>
      </p:sp>
      <p:sp>
        <p:nvSpPr>
          <p:cNvPr id="18" name="Oval 5"/>
          <p:cNvSpPr/>
          <p:nvPr>
            <p:custDataLst>
              <p:tags r:id="rId5"/>
            </p:custDataLst>
          </p:nvPr>
        </p:nvSpPr>
        <p:spPr bwMode="auto">
          <a:xfrm>
            <a:off x="246271" y="750224"/>
            <a:ext cx="273413" cy="273413"/>
          </a:xfrm>
          <a:prstGeom prst="ellipse">
            <a:avLst/>
          </a:prstGeom>
          <a:solidFill>
            <a:schemeClr val="accent4">
              <a:lumMod val="60000"/>
              <a:lumOff val="40000"/>
              <a:alpha val="70000"/>
            </a:schemeClr>
          </a:solidFill>
          <a:ln w="19050">
            <a:noFill/>
            <a:round/>
          </a:ln>
        </p:spPr>
        <p:txBody>
          <a:bodyPr anchor="ctr"/>
          <a:p>
            <a:pPr algn="ctr"/>
            <a:endParaRPr dirty="0">
              <a:cs typeface="+mn-ea"/>
              <a:sym typeface="+mn-lt"/>
            </a:endParaRPr>
          </a:p>
        </p:txBody>
      </p:sp>
      <p:sp>
        <p:nvSpPr>
          <p:cNvPr id="19" name="Oval 6"/>
          <p:cNvSpPr/>
          <p:nvPr>
            <p:custDataLst>
              <p:tags r:id="rId6"/>
            </p:custDataLst>
          </p:nvPr>
        </p:nvSpPr>
        <p:spPr bwMode="auto">
          <a:xfrm>
            <a:off x="1981988" y="125874"/>
            <a:ext cx="273413" cy="273413"/>
          </a:xfrm>
          <a:prstGeom prst="ellipse">
            <a:avLst/>
          </a:prstGeom>
          <a:solidFill>
            <a:schemeClr val="accent3">
              <a:lumMod val="60000"/>
              <a:lumOff val="40000"/>
              <a:alpha val="70000"/>
            </a:schemeClr>
          </a:solidFill>
          <a:ln w="19050">
            <a:noFill/>
            <a:round/>
          </a:ln>
        </p:spPr>
        <p:txBody>
          <a:bodyPr anchor="ctr"/>
          <a:p>
            <a:pPr algn="ctr"/>
            <a:endParaRPr dirty="0">
              <a:cs typeface="+mn-ea"/>
              <a:sym typeface="+mn-lt"/>
            </a:endParaRPr>
          </a:p>
        </p:txBody>
      </p:sp>
      <p:sp>
        <p:nvSpPr>
          <p:cNvPr id="2" name="文本框 1"/>
          <p:cNvSpPr txBox="1"/>
          <p:nvPr/>
        </p:nvSpPr>
        <p:spPr>
          <a:xfrm>
            <a:off x="2481580" y="199390"/>
            <a:ext cx="2011680" cy="460375"/>
          </a:xfrm>
          <a:prstGeom prst="rect">
            <a:avLst/>
          </a:prstGeom>
          <a:noFill/>
        </p:spPr>
        <p:txBody>
          <a:bodyPr wrap="none" rtlCol="0">
            <a:spAutoFit/>
          </a:bodyPr>
          <a:p>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卷积神经网络</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267585" y="659765"/>
            <a:ext cx="4572000" cy="4154170"/>
          </a:xfrm>
          <a:prstGeom prst="rect">
            <a:avLst/>
          </a:prstGeom>
          <a:noFill/>
        </p:spPr>
        <p:txBody>
          <a:bodyPr wrap="square" rtlCol="0" anchor="t">
            <a:sp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如果用全连接神经网络处理大尺寸图像具有三个明显的缺点：</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（1）首先将图像展开为向量会丢失空间信息；</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（2）其次参数过多效率低下，训练困难；</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（3）同时大量的参数也很快会导致网络过拟合。</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而使用卷积神经网络可以很好地解决上面的三个问题。</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与常规神经网络不同，卷积神经网络的各层中的神经元是3维排列的：宽度、高度和深度。其中的宽度和高度是很好理解的，因为本身卷积就是一个二维模板，但是在卷积神经网络中的深度指的是激活数据体的第三个维度，而不是整个网络的深度，整个网络的深度指的是网络的层数。举个例子来理解什么是宽度，高度和深度，假如使用CIFAR-10中的图像是作为卷积神经网络的输入，该输入数据体的维度是32x32x3（宽度，高度和深度）。我们将看到，层中的神经元将只与前一层中的一小块区域连接，而不是采取全连接方式。对于用来分类CIFAR-10中的图像的卷积网络，其最后的输出层的维度是1x1x10，因为在卷积神经网络结构的最后部分将会把全尺寸的图像压缩为包含分类评分的一个向量，向量是在深度方向排列的</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MEDIACOVER_FLAG" val="1"/>
  <p:tag name="KSO_WM_UNIT_MEDIACOVER_BTN_STATE" val="1"/>
  <p:tag name="KSO_WM_UNIT_MEDIACOVER_BTNRECT" val="3323*1811*551*55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2054*3215*551*551"/>
</p:tagLst>
</file>

<file path=ppt/tags/tag12.xml><?xml version="1.0" encoding="utf-8"?>
<p:tagLst xmlns:p="http://schemas.openxmlformats.org/presentationml/2006/main">
  <p:tag name="KSO_WM_MEDIACOVER_FLAG" val="1"/>
  <p:tag name="KSO_WM_UNIT_MEDIACOVER_BTN_STATE" val="1"/>
  <p:tag name="KSO_WM_UNIT_MEDIACOVER_BTNRECT" val="2249*3187*551*55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ISPRING_PRESENTATION_TITLE" val="第一PPT模板网-WWW.1PPT.COM"/>
  <p:tag name="KSO_WPP_MARK_KEY" val="861f3e5d-4c87-4682-a81b-a98544b5de1d"/>
  <p:tag name="COMMONDATA" val="eyJoZGlkIjoiZmI0ZDkxMDk5NjlhZTRiNTRkNGQ1MDE1MmE3OWVlMWY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fontScheme name="oywqclmo">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2.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3.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ppt/theme/themeOverride4.xml><?xml version="1.0" encoding="utf-8"?>
<a:themeOverride xmlns:a="http://schemas.openxmlformats.org/drawingml/2006/main">
  <a:clrScheme name="自定义 237">
    <a:dk1>
      <a:srgbClr val="000000"/>
    </a:dk1>
    <a:lt1>
      <a:srgbClr val="FFFFFF"/>
    </a:lt1>
    <a:dk2>
      <a:srgbClr val="70788A"/>
    </a:dk2>
    <a:lt2>
      <a:srgbClr val="F0F0F0"/>
    </a:lt2>
    <a:accent1>
      <a:srgbClr val="D38666"/>
    </a:accent1>
    <a:accent2>
      <a:srgbClr val="70788A"/>
    </a:accent2>
    <a:accent3>
      <a:srgbClr val="D38666"/>
    </a:accent3>
    <a:accent4>
      <a:srgbClr val="70788A"/>
    </a:accent4>
    <a:accent5>
      <a:srgbClr val="D38666"/>
    </a:accent5>
    <a:accent6>
      <a:srgbClr val="70788A"/>
    </a:accent6>
    <a:hlink>
      <a:srgbClr val="D38666"/>
    </a:hlink>
    <a:folHlink>
      <a:srgbClr val="70788A"/>
    </a:folHlink>
  </a:clrScheme>
</a:themeOverride>
</file>

<file path=docProps/app.xml><?xml version="1.0" encoding="utf-8"?>
<Properties xmlns="http://schemas.openxmlformats.org/officeDocument/2006/extended-properties" xmlns:vt="http://schemas.openxmlformats.org/officeDocument/2006/docPropsVTypes">
  <TotalTime>0</TotalTime>
  <Words>1906</Words>
  <Application>WPS 演示</Application>
  <PresentationFormat>全屏显示(16:9)</PresentationFormat>
  <Paragraphs>129</Paragraphs>
  <Slides>15</Slides>
  <Notes>5</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15</vt:i4>
      </vt:variant>
    </vt:vector>
  </HeadingPairs>
  <TitlesOfParts>
    <vt:vector size="31" baseType="lpstr">
      <vt:lpstr>Arial</vt:lpstr>
      <vt:lpstr>宋体</vt:lpstr>
      <vt:lpstr>Wingdings</vt:lpstr>
      <vt:lpstr>微软雅黑</vt:lpstr>
      <vt:lpstr>inpin heiti</vt:lpstr>
      <vt:lpstr>Agency FB</vt:lpstr>
      <vt:lpstr>仿宋_GB2312</vt:lpstr>
      <vt:lpstr>仿宋</vt:lpstr>
      <vt:lpstr>等线</vt:lpstr>
      <vt:lpstr>Times New Roman</vt:lpstr>
      <vt:lpstr>-apple-system</vt:lpstr>
      <vt:lpstr>Segoe Print</vt:lpstr>
      <vt:lpstr>Arial Unicode MS</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蓝橙微立体</dc:title>
  <dc:creator>第一PPT</dc:creator>
  <cp:keywords>www.1ppt.com</cp:keywords>
  <dc:description>www.1ppt.com</dc:description>
  <cp:lastModifiedBy>意意</cp:lastModifiedBy>
  <cp:revision>289</cp:revision>
  <dcterms:created xsi:type="dcterms:W3CDTF">2015-12-11T17:46:00Z</dcterms:created>
  <dcterms:modified xsi:type="dcterms:W3CDTF">2023-06-30T08:03:26Z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D84F5C08BB79403F8C3E5C1FD10AAA44_12</vt:lpwstr>
  </property>
  <property fmtid="{D5CDD505-2E9C-101B-9397-08002B2CF9AE}" pid="3" name="KSOProductBuildVer">
    <vt:lpwstr>2052-11.1.0.14309</vt:lpwstr>
  </property>
</Properties>
</file>